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9" r:id="rId5"/>
    <p:sldId id="259" r:id="rId6"/>
    <p:sldId id="260" r:id="rId7"/>
    <p:sldId id="261" r:id="rId8"/>
    <p:sldId id="262" r:id="rId9"/>
    <p:sldId id="263" r:id="rId10"/>
    <p:sldId id="293" r:id="rId11"/>
    <p:sldId id="294" r:id="rId12"/>
    <p:sldId id="292" r:id="rId13"/>
    <p:sldId id="264" r:id="rId14"/>
    <p:sldId id="308" r:id="rId15"/>
    <p:sldId id="266" r:id="rId16"/>
    <p:sldId id="269" r:id="rId17"/>
    <p:sldId id="267" r:id="rId18"/>
    <p:sldId id="280" r:id="rId19"/>
    <p:sldId id="268" r:id="rId20"/>
    <p:sldId id="270" r:id="rId21"/>
    <p:sldId id="271" r:id="rId22"/>
    <p:sldId id="272" r:id="rId23"/>
    <p:sldId id="277" r:id="rId24"/>
    <p:sldId id="274" r:id="rId25"/>
    <p:sldId id="275" r:id="rId26"/>
    <p:sldId id="276" r:id="rId27"/>
    <p:sldId id="278" r:id="rId28"/>
    <p:sldId id="279" r:id="rId29"/>
    <p:sldId id="281" r:id="rId30"/>
    <p:sldId id="283" r:id="rId31"/>
    <p:sldId id="284" r:id="rId32"/>
    <p:sldId id="286" r:id="rId33"/>
    <p:sldId id="287" r:id="rId34"/>
    <p:sldId id="285" r:id="rId35"/>
    <p:sldId id="288" r:id="rId36"/>
    <p:sldId id="289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20" r:id="rId54"/>
    <p:sldId id="303" r:id="rId55"/>
    <p:sldId id="305" r:id="rId56"/>
    <p:sldId id="304" r:id="rId57"/>
    <p:sldId id="306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FF0C754-D252-4B29-A2A8-A14DC89E334C}">
          <p14:sldIdLst>
            <p14:sldId id="256"/>
            <p14:sldId id="257"/>
            <p14:sldId id="258"/>
            <p14:sldId id="309"/>
            <p14:sldId id="259"/>
            <p14:sldId id="260"/>
            <p14:sldId id="261"/>
            <p14:sldId id="262"/>
            <p14:sldId id="263"/>
            <p14:sldId id="293"/>
            <p14:sldId id="294"/>
            <p14:sldId id="292"/>
            <p14:sldId id="264"/>
            <p14:sldId id="308"/>
            <p14:sldId id="266"/>
            <p14:sldId id="269"/>
            <p14:sldId id="267"/>
            <p14:sldId id="280"/>
            <p14:sldId id="268"/>
            <p14:sldId id="270"/>
            <p14:sldId id="271"/>
            <p14:sldId id="272"/>
            <p14:sldId id="277"/>
            <p14:sldId id="274"/>
            <p14:sldId id="275"/>
            <p14:sldId id="276"/>
            <p14:sldId id="278"/>
            <p14:sldId id="279"/>
            <p14:sldId id="281"/>
            <p14:sldId id="283"/>
            <p14:sldId id="284"/>
            <p14:sldId id="286"/>
            <p14:sldId id="287"/>
            <p14:sldId id="285"/>
            <p14:sldId id="288"/>
            <p14:sldId id="289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20"/>
            <p14:sldId id="303"/>
            <p14:sldId id="305"/>
            <p14:sldId id="304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000"/>
    <a:srgbClr val="FFABAB"/>
    <a:srgbClr val="FF9393"/>
    <a:srgbClr val="8EB8E0"/>
    <a:srgbClr val="FFC5C5"/>
    <a:srgbClr val="FFDDDD"/>
    <a:srgbClr val="FFD889"/>
    <a:srgbClr val="FFCC66"/>
    <a:srgbClr val="FFFFCC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10-20</a:t>
            </a:r>
            <a:r>
              <a:rPr lang="ko-KR" b="1" dirty="0"/>
              <a:t>대 남성 정당 지지도 출구조사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국민의힘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40.5</c:v>
                </c:pt>
                <c:pt idx="1">
                  <c:v>72.5</c:v>
                </c:pt>
                <c:pt idx="2">
                  <c:v>58.7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50-46E8-92E0-FFD53D4E98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더불어민주당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47.7</c:v>
                </c:pt>
                <c:pt idx="1">
                  <c:v>22.2</c:v>
                </c:pt>
                <c:pt idx="2">
                  <c:v>36.299999999999997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50-46E8-92E0-FFD53D4E98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11.8</c:v>
                </c:pt>
                <c:pt idx="1">
                  <c:v>5.3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50-46E8-92E0-FFD53D4E98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603631"/>
        <c:axId val="1168606127"/>
      </c:barChart>
      <c:catAx>
        <c:axId val="116860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606127"/>
        <c:crosses val="autoZero"/>
        <c:auto val="1"/>
        <c:lblAlgn val="ctr"/>
        <c:lblOffset val="100"/>
        <c:noMultiLvlLbl val="0"/>
      </c:catAx>
      <c:valAx>
        <c:axId val="1168606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60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10-20</a:t>
            </a:r>
            <a:r>
              <a:rPr lang="ko-KR" b="1" dirty="0"/>
              <a:t>대 </a:t>
            </a:r>
            <a:r>
              <a:rPr lang="ko-KR" altLang="en-US" b="1" dirty="0"/>
              <a:t>여성</a:t>
            </a:r>
            <a:r>
              <a:rPr lang="ko-KR" b="1" dirty="0"/>
              <a:t> 정당 지지도 출구조사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국민의힘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25.1</c:v>
                </c:pt>
                <c:pt idx="1">
                  <c:v>40.9</c:v>
                </c:pt>
                <c:pt idx="2">
                  <c:v>33.799999999999997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3E-4357-A206-21EAB07C73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더불어민주당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63.6</c:v>
                </c:pt>
                <c:pt idx="1">
                  <c:v>44</c:v>
                </c:pt>
                <c:pt idx="2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3E-4357-A206-21EAB07C73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11.3</c:v>
                </c:pt>
                <c:pt idx="1">
                  <c:v>15.1</c:v>
                </c:pt>
                <c:pt idx="2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3E-4357-A206-21EAB07C73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603631"/>
        <c:axId val="1168606127"/>
      </c:barChart>
      <c:catAx>
        <c:axId val="116860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606127"/>
        <c:crosses val="autoZero"/>
        <c:auto val="1"/>
        <c:lblAlgn val="ctr"/>
        <c:lblOffset val="100"/>
        <c:noMultiLvlLbl val="0"/>
      </c:catAx>
      <c:valAx>
        <c:axId val="1168606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60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30</a:t>
            </a:r>
            <a:r>
              <a:rPr lang="ko-KR" b="1" dirty="0"/>
              <a:t>대 남성 정당 지지도 출구조사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국민의힘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</c:v>
                </c:pt>
                <c:pt idx="1">
                  <c:v>63.8</c:v>
                </c:pt>
                <c:pt idx="2">
                  <c:v>52.8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37-4244-B4ED-68AFD29A5C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더불어민주당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57.8</c:v>
                </c:pt>
                <c:pt idx="1">
                  <c:v>32.6</c:v>
                </c:pt>
                <c:pt idx="2">
                  <c:v>42.6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37-4244-B4ED-68AFD29A5C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9.1999999999999993</c:v>
                </c:pt>
                <c:pt idx="1">
                  <c:v>3.6</c:v>
                </c:pt>
                <c:pt idx="2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37-4244-B4ED-68AFD29A5C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603631"/>
        <c:axId val="1168606127"/>
      </c:barChart>
      <c:catAx>
        <c:axId val="116860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606127"/>
        <c:crosses val="autoZero"/>
        <c:auto val="1"/>
        <c:lblAlgn val="ctr"/>
        <c:lblOffset val="100"/>
        <c:noMultiLvlLbl val="0"/>
      </c:catAx>
      <c:valAx>
        <c:axId val="1168606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60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30</a:t>
            </a:r>
            <a:r>
              <a:rPr lang="ko-KR" b="1" dirty="0"/>
              <a:t>대 </a:t>
            </a:r>
            <a:r>
              <a:rPr lang="ko-KR" altLang="en-US" b="1" dirty="0"/>
              <a:t>여성</a:t>
            </a:r>
            <a:r>
              <a:rPr lang="ko-KR" b="1" dirty="0"/>
              <a:t> 정당 지지도 출구조사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국민의힘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26.5</c:v>
                </c:pt>
                <c:pt idx="1">
                  <c:v>50.6</c:v>
                </c:pt>
                <c:pt idx="2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8-4D95-9551-7E1BF20AC8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더불어민주당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64.3</c:v>
                </c:pt>
                <c:pt idx="1">
                  <c:v>43.7</c:v>
                </c:pt>
                <c:pt idx="2">
                  <c:v>49.7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C8-4D95-9551-7E1BF20AC8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2020.04.15</c:v>
                </c:pt>
                <c:pt idx="1">
                  <c:v>2021.04.07</c:v>
                </c:pt>
                <c:pt idx="2">
                  <c:v>2022.03.09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9.1999999999999993</c:v>
                </c:pt>
                <c:pt idx="1">
                  <c:v>5.7</c:v>
                </c:pt>
                <c:pt idx="2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C8-4D95-9551-7E1BF20AC87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603631"/>
        <c:axId val="1168606127"/>
      </c:barChart>
      <c:catAx>
        <c:axId val="116860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606127"/>
        <c:crosses val="autoZero"/>
        <c:auto val="1"/>
        <c:lblAlgn val="ctr"/>
        <c:lblOffset val="100"/>
        <c:noMultiLvlLbl val="0"/>
      </c:catAx>
      <c:valAx>
        <c:axId val="1168606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860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74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06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7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10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84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66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366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21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9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4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4691C-F1BB-4B32-A565-5B1DBC86EF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3F04E-22B3-4038-BC9C-ACC7C7D4A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i.co.kr/arti/politics/politics_general/1019522.html" TargetMode="External"/><Relationship Id="rId2" Type="http://schemas.openxmlformats.org/officeDocument/2006/relationships/hyperlink" Target="https://fleishmanhillard.co.kr/2022/03/20%EB%8C%80-%EB%8C%80%EC%84%A0%EC%97%90%EC%84%9C-%EC%9D%BD%EC%96%B4-%EB%B3%B8-%EA%B5%AD%EB%AF%BC%EC%9D%98-%EB%A7%88%EC%9D%8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ni.co.kr/arti/politics/politics_general/1034593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8867" y="1742789"/>
            <a:ext cx="110578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대통령 선거 데이터 분석</a:t>
            </a:r>
            <a:endParaRPr lang="en-US" altLang="ko-KR" sz="7200" b="1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endParaRPr lang="en-US" altLang="ko-KR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</a:t>
            </a:r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20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</a:t>
            </a:r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30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대는 어떻게 움직였는가</a:t>
            </a:r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Picture 2" descr="파일:Vote2.svg - 위키백과, 우리 모두의 백과사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76" y="4918245"/>
            <a:ext cx="1212761" cy="1212761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1" y="1048548"/>
            <a:ext cx="4368159" cy="5020873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064486"/>
              </p:ext>
            </p:extLst>
          </p:nvPr>
        </p:nvGraphicFramePr>
        <p:xfrm>
          <a:off x="4843498" y="888520"/>
          <a:ext cx="6951290" cy="3756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258">
                  <a:extLst>
                    <a:ext uri="{9D8B030D-6E8A-4147-A177-3AD203B41FA5}">
                      <a16:colId xmlns:a16="http://schemas.microsoft.com/office/drawing/2014/main" val="441726288"/>
                    </a:ext>
                  </a:extLst>
                </a:gridCol>
                <a:gridCol w="1390258">
                  <a:extLst>
                    <a:ext uri="{9D8B030D-6E8A-4147-A177-3AD203B41FA5}">
                      <a16:colId xmlns:a16="http://schemas.microsoft.com/office/drawing/2014/main" val="3586163942"/>
                    </a:ext>
                  </a:extLst>
                </a:gridCol>
                <a:gridCol w="1390258">
                  <a:extLst>
                    <a:ext uri="{9D8B030D-6E8A-4147-A177-3AD203B41FA5}">
                      <a16:colId xmlns:a16="http://schemas.microsoft.com/office/drawing/2014/main" val="3116578035"/>
                    </a:ext>
                  </a:extLst>
                </a:gridCol>
                <a:gridCol w="1390258">
                  <a:extLst>
                    <a:ext uri="{9D8B030D-6E8A-4147-A177-3AD203B41FA5}">
                      <a16:colId xmlns:a16="http://schemas.microsoft.com/office/drawing/2014/main" val="87263858"/>
                    </a:ext>
                  </a:extLst>
                </a:gridCol>
                <a:gridCol w="1390258">
                  <a:extLst>
                    <a:ext uri="{9D8B030D-6E8A-4147-A177-3AD203B41FA5}">
                      <a16:colId xmlns:a16="http://schemas.microsoft.com/office/drawing/2014/main" val="737032921"/>
                    </a:ext>
                  </a:extLst>
                </a:gridCol>
              </a:tblGrid>
              <a:tr h="5365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시도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인구수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선거인수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695758"/>
                  </a:ext>
                </a:extLst>
              </a:tr>
              <a:tr h="5365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934096"/>
                  </a:ext>
                </a:extLst>
              </a:tr>
              <a:tr h="536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전체 합계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spc="0" dirty="0">
                          <a:solidFill>
                            <a:srgbClr val="C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51,629,720</a:t>
                      </a:r>
                      <a:endParaRPr lang="ko-KR" altLang="en-US" sz="1600" b="1" spc="0" dirty="0">
                        <a:solidFill>
                          <a:srgbClr val="C00000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24180" marR="0" indent="-4241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44,168,510</a:t>
                      </a:r>
                      <a:endParaRPr lang="ko-KR" altLang="en-US" sz="1600" b="1" spc="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24180" marR="0" indent="-4241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21,892,189</a:t>
                      </a:r>
                      <a:endParaRPr lang="ko-KR" altLang="en-US" sz="1600" b="1" spc="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24180" marR="0" indent="-4241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22,276,321</a:t>
                      </a:r>
                      <a:endParaRPr lang="ko-KR" altLang="en-US" sz="1600" b="1" spc="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03728"/>
                  </a:ext>
                </a:extLst>
              </a:tr>
              <a:tr h="536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9,505,765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24180" marR="0" indent="-4241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8,336,646</a:t>
                      </a:r>
                      <a:endParaRPr lang="ko-KR" altLang="en-US" sz="1600" b="1" spc="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4,012,626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4324020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38893"/>
                  </a:ext>
                </a:extLst>
              </a:tr>
              <a:tr h="536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13,572,415</a:t>
                      </a:r>
                      <a:endParaRPr lang="ko-KR" altLang="en-US" sz="1600" b="1" spc="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11,428,857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5,730,410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5,698,447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693607"/>
                  </a:ext>
                </a:extLst>
              </a:tr>
              <a:tr h="536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인천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2,949,606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2,518,329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1,254,543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1,263,786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92710"/>
                  </a:ext>
                </a:extLst>
              </a:tr>
              <a:tr h="536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수도권 합계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26,027,786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22,283,832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10,997,579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11,286,253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35093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4886628" y="5361535"/>
            <a:ext cx="682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전체 유권자의 </a:t>
            </a:r>
            <a:r>
              <a:rPr lang="en-US" altLang="ko-KR" sz="4000" b="1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50.4%</a:t>
            </a:r>
            <a:r>
              <a:rPr lang="en-US" altLang="ko-KR" sz="4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집중</a:t>
            </a:r>
          </a:p>
        </p:txBody>
      </p:sp>
    </p:spTree>
    <p:extLst>
      <p:ext uri="{BB962C8B-B14F-4D97-AF65-F5344CB8AC3E}">
        <p14:creationId xmlns:p14="http://schemas.microsoft.com/office/powerpoint/2010/main" val="34078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1898" y="493726"/>
            <a:ext cx="101970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같은 수도권</a:t>
            </a:r>
            <a:r>
              <a:rPr lang="en-US" altLang="ko-KR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그러나 다른 결과</a:t>
            </a:r>
            <a:endParaRPr lang="ko-KR" altLang="en-US" sz="6000" dirty="0">
              <a:solidFill>
                <a:srgbClr val="FFFF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95" y="1859795"/>
            <a:ext cx="10197022" cy="444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48592" y="2845498"/>
            <a:ext cx="8488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수도권</a:t>
            </a:r>
            <a:r>
              <a:rPr lang="ko-KR" altLang="en-US" sz="6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왜 다를까요</a:t>
            </a:r>
            <a:r>
              <a:rPr lang="en-US" altLang="ko-KR" sz="6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6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3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36078" y="499946"/>
            <a:ext cx="5913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호기심이 생김</a:t>
            </a:r>
            <a:endParaRPr lang="ko-KR" altLang="en-US" sz="3600" dirty="0">
              <a:solidFill>
                <a:srgbClr val="FFFF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3031" y="1948294"/>
            <a:ext cx="9546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 </a:t>
            </a:r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성별</a:t>
            </a:r>
            <a:r>
              <a:rPr lang="en-US" altLang="ko-KR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~ </a:t>
            </a:r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연도별 지지도의 차이</a:t>
            </a:r>
            <a:endParaRPr lang="ko-KR" altLang="en-US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3031" y="3396642"/>
            <a:ext cx="7399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 </a:t>
            </a:r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수도권 지지도의 차이</a:t>
            </a:r>
            <a:endParaRPr lang="ko-KR" altLang="en-US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4621" y="4844990"/>
            <a:ext cx="2582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현재는</a:t>
            </a:r>
            <a:r>
              <a:rPr lang="en-US" altLang="ko-KR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84291" y="346834"/>
            <a:ext cx="366638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u="sng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WHO ARE WE?</a:t>
            </a:r>
            <a:endParaRPr lang="ko-KR" altLang="en-US" sz="2000" u="sng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7796"/>
              </p:ext>
            </p:extLst>
          </p:nvPr>
        </p:nvGraphicFramePr>
        <p:xfrm>
          <a:off x="526209" y="1709805"/>
          <a:ext cx="11110823" cy="291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429">
                  <a:extLst>
                    <a:ext uri="{9D8B030D-6E8A-4147-A177-3AD203B41FA5}">
                      <a16:colId xmlns:a16="http://schemas.microsoft.com/office/drawing/2014/main" val="2550939570"/>
                    </a:ext>
                  </a:extLst>
                </a:gridCol>
                <a:gridCol w="843151">
                  <a:extLst>
                    <a:ext uri="{9D8B030D-6E8A-4147-A177-3AD203B41FA5}">
                      <a16:colId xmlns:a16="http://schemas.microsoft.com/office/drawing/2014/main" val="3657981851"/>
                    </a:ext>
                  </a:extLst>
                </a:gridCol>
                <a:gridCol w="1407696">
                  <a:extLst>
                    <a:ext uri="{9D8B030D-6E8A-4147-A177-3AD203B41FA5}">
                      <a16:colId xmlns:a16="http://schemas.microsoft.com/office/drawing/2014/main" val="1005421085"/>
                    </a:ext>
                  </a:extLst>
                </a:gridCol>
                <a:gridCol w="1822375">
                  <a:extLst>
                    <a:ext uri="{9D8B030D-6E8A-4147-A177-3AD203B41FA5}">
                      <a16:colId xmlns:a16="http://schemas.microsoft.com/office/drawing/2014/main" val="931678828"/>
                    </a:ext>
                  </a:extLst>
                </a:gridCol>
                <a:gridCol w="2972586">
                  <a:extLst>
                    <a:ext uri="{9D8B030D-6E8A-4147-A177-3AD203B41FA5}">
                      <a16:colId xmlns:a16="http://schemas.microsoft.com/office/drawing/2014/main" val="113957869"/>
                    </a:ext>
                  </a:extLst>
                </a:gridCol>
                <a:gridCol w="2972586">
                  <a:extLst>
                    <a:ext uri="{9D8B030D-6E8A-4147-A177-3AD203B41FA5}">
                      <a16:colId xmlns:a16="http://schemas.microsoft.com/office/drawing/2014/main" val="1500160801"/>
                    </a:ext>
                  </a:extLst>
                </a:gridCol>
              </a:tblGrid>
              <a:tr h="72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연령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성별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팀내 역할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주요 수행 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37084"/>
                  </a:ext>
                </a:extLst>
              </a:tr>
              <a:tr h="72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김미나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10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여성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팀장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기획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투표　경험　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926337"/>
                  </a:ext>
                </a:extLst>
              </a:tr>
              <a:tr h="72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권용석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40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남성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지원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데이터 수집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대시보드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반장님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903935"/>
                  </a:ext>
                </a:extLst>
              </a:tr>
              <a:tr h="729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주강희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20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남성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지원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데이터 수집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대시보드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코딩 힘들어요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!!!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096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8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03545" y="2961770"/>
            <a:ext cx="4584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II. </a:t>
            </a:r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소개</a:t>
            </a:r>
            <a:endParaRPr lang="ko-KR" altLang="en-US" sz="36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4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900" y="282898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데이터 수집 및 활용 프로세스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148" name="Picture 4" descr="Gallup Korea 마케팅조사부문 인턴(RA) 채용 | 공모전 대외활동-링커리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9" y="2420316"/>
            <a:ext cx="2735110" cy="75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정부3.0 공공데이터 포털 로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9" t="14731" r="13430" b="24133"/>
          <a:stretch/>
        </p:blipFill>
        <p:spPr bwMode="auto">
          <a:xfrm>
            <a:off x="359059" y="3343065"/>
            <a:ext cx="3392538" cy="7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05065" y="507813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&lt;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데이터소스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&gt;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752" y="507813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&lt;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데이터가공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&gt;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103330" y="2822356"/>
            <a:ext cx="914400" cy="80383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6" name="Picture 12" descr="Python Logo, symbol, meaning, history, PNG, bra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8" r="18919"/>
          <a:stretch/>
        </p:blipFill>
        <p:spPr bwMode="auto">
          <a:xfrm>
            <a:off x="5281121" y="2420316"/>
            <a:ext cx="1640865" cy="16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Streamlit Logo PNG Vector (SVG)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249" y="2485232"/>
            <a:ext cx="2444901" cy="114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 15"/>
          <p:cNvSpPr/>
          <p:nvPr/>
        </p:nvSpPr>
        <p:spPr>
          <a:xfrm>
            <a:off x="7389008" y="2822356"/>
            <a:ext cx="914400" cy="80383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258675" y="5078130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&lt;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대시보드 개발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&gt;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4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49442" y="1092970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</a:t>
            </a:r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갤럽 정당 지지도</a:t>
            </a:r>
            <a:endParaRPr lang="ko-KR" altLang="en-US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9442" y="4245456"/>
            <a:ext cx="9637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</a:t>
            </a:r>
            <a:r>
              <a:rPr lang="ko-KR" altLang="en-US" sz="54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</a:t>
            </a:r>
            <a:r>
              <a:rPr lang="en-US" altLang="ko-KR" sz="54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20</a:t>
            </a:r>
            <a:r>
              <a:rPr lang="ko-KR" altLang="en-US" sz="54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대 대선 투표구별 개표 자료</a:t>
            </a:r>
            <a:endParaRPr lang="ko-KR" altLang="en-US" sz="3600" spc="-15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17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895" y="2954293"/>
            <a:ext cx="10977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정당 지지도는 모두 엑셀로 재정리함</a:t>
            </a:r>
            <a:endParaRPr lang="ko-KR" altLang="en-US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2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274" y="257020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갤럽 사이트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58" y="933088"/>
            <a:ext cx="10290537" cy="59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4954" y="237839"/>
            <a:ext cx="50845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u="sng" dirty="0">
                <a:solidFill>
                  <a:srgbClr val="FFFF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TABLE OF CONTENTS</a:t>
            </a:r>
            <a:endParaRPr lang="ko-KR" altLang="en-US" sz="2000" u="sng" dirty="0">
              <a:solidFill>
                <a:srgbClr val="FFFF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7804" y="1733551"/>
            <a:ext cx="744603" cy="721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86916" y="1808233"/>
            <a:ext cx="29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배경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7804" y="3362325"/>
            <a:ext cx="744603" cy="721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6915" y="3399665"/>
            <a:ext cx="25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소개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97804" y="4953759"/>
            <a:ext cx="744603" cy="721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86915" y="4991099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결과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19846" y="1733551"/>
            <a:ext cx="744603" cy="721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08957" y="1770891"/>
            <a:ext cx="25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배포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19846" y="3362325"/>
            <a:ext cx="744603" cy="721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lang="ko-KR" altLang="en-US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8957" y="3410762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한계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19846" y="4916417"/>
            <a:ext cx="744603" cy="721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endParaRPr lang="ko-KR" altLang="en-US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8957" y="495375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참고자료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80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2038" y="326029"/>
            <a:ext cx="8271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갤럽 정당 지지도 주요 데이터 수집</a:t>
            </a:r>
            <a:endParaRPr lang="ko-KR" altLang="en-US" sz="24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38" y="1395366"/>
            <a:ext cx="1146163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◎ 정당 지지도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2020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째주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째주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▶ 날짜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▶ 정당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국민의힘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더불어민주당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정의당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무당층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무당층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기타 정당과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부동층을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포함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▶ 지역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충청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울산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▶ 성별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여자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▶ 연령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10~20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9176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536"/>
            <a:ext cx="12192000" cy="6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27164" y="2968634"/>
            <a:ext cx="4137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III. </a:t>
            </a:r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분석 결과</a:t>
            </a:r>
            <a:endParaRPr lang="ko-KR" altLang="en-US" sz="36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9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52932" y="2123573"/>
            <a:ext cx="92601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분석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기간</a:t>
            </a:r>
            <a:endParaRPr lang="en-US" altLang="ko-KR" sz="5400" dirty="0" smtClean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2020.1 – 2022.12</a:t>
            </a:r>
            <a:endParaRPr lang="ko-KR" altLang="en-US" sz="36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0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2006" y="544266"/>
            <a:ext cx="10891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진보의 </a:t>
            </a:r>
            <a:r>
              <a:rPr lang="ko-KR" altLang="en-US" sz="4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약세화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ln w="19050">
                  <a:solidFill>
                    <a:srgbClr val="FFFF00"/>
                  </a:solidFill>
                </a:ln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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중도세의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확장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보수의 대 약진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13" y="1580226"/>
            <a:ext cx="7470474" cy="473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3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6744" y="629384"/>
            <a:ext cx="107067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</a:t>
            </a:r>
            <a:r>
              <a:rPr lang="en-US" altLang="ko-KR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30</a:t>
            </a:r>
            <a:r>
              <a:rPr lang="ko-KR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더불어 민주당의 지지율 약세가 두드러짐</a:t>
            </a:r>
            <a:endParaRPr lang="en-US" altLang="ko-K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</a:t>
            </a:r>
            <a:r>
              <a:rPr lang="ko-KR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대의 지지율 하락이 </a:t>
            </a:r>
            <a:r>
              <a:rPr lang="en-US" altLang="ko-KR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대보다 훨씬 크다는 걸 확인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26" y="2530135"/>
            <a:ext cx="5589308" cy="37907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21" y="2530135"/>
            <a:ext cx="5589308" cy="3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6" y="2571967"/>
            <a:ext cx="5589308" cy="37070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51" y="2571967"/>
            <a:ext cx="5581506" cy="3707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037" y="454771"/>
            <a:ext cx="11144396" cy="1661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전반적으로는 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국민의힘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대약진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더불어민주당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약세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남자의 지지율 변동이 </a:t>
            </a:r>
            <a:r>
              <a:rPr lang="en-US" altLang="ko-KR" sz="3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2021</a:t>
            </a:r>
            <a:r>
              <a:rPr lang="ko-KR" altLang="en-US" sz="3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</a:t>
            </a:r>
            <a:r>
              <a:rPr lang="en-US" altLang="ko-KR" sz="3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sz="3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 매우 컸음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  <a:endParaRPr lang="ko-KR" altLang="en-US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766500" y="3696937"/>
            <a:ext cx="556808" cy="5073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3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4784" y="1515771"/>
            <a:ext cx="10812575" cy="369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 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2020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년 말 코로나 대 유행</a:t>
            </a:r>
            <a:endParaRPr lang="en-US" altLang="ko-KR" sz="5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ko-KR" altLang="ko-KR" sz="5400" b="1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</a:t>
            </a:r>
            <a:r>
              <a:rPr lang="ko-KR" altLang="en-US" sz="5400" b="1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2021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년 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3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월 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2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일 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LH 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직원의 투기</a:t>
            </a:r>
            <a:endParaRPr lang="en-US" altLang="ko-KR" sz="5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5400" b="1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 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2021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년 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4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월 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7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일 </a:t>
            </a:r>
            <a:r>
              <a:rPr lang="ko-KR" altLang="en-US" sz="54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재보궐선거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</a:t>
            </a:r>
            <a:endParaRPr lang="ko-KR" altLang="en-US" sz="5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1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9401" y="590716"/>
            <a:ext cx="11484234" cy="1661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남자가 여자보다 정부 실책에 더 빠르고 민감하게 반응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전반적으로는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모두 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더불어민주당의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지지를 철회하는 시기</a:t>
            </a:r>
          </a:p>
        </p:txBody>
      </p:sp>
      <p:sp>
        <p:nvSpPr>
          <p:cNvPr id="8" name="타원 7"/>
          <p:cNvSpPr/>
          <p:nvPr/>
        </p:nvSpPr>
        <p:spPr>
          <a:xfrm>
            <a:off x="8868229" y="4201190"/>
            <a:ext cx="556808" cy="4835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82" y="2668158"/>
            <a:ext cx="5577237" cy="37907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4" y="2668158"/>
            <a:ext cx="5577237" cy="379076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8779090" y="3854622"/>
            <a:ext cx="556808" cy="4835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982139" y="3802866"/>
            <a:ext cx="556808" cy="4835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6071408" y="2040391"/>
            <a:ext cx="19050" cy="261898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52895" y="460134"/>
            <a:ext cx="76867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여성은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더불어민주당을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지지하고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남성은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국민의힘을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지지한다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470" y="4971591"/>
            <a:ext cx="11769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꾸준하게 당시 여당에 대한 </a:t>
            </a:r>
            <a:r>
              <a:rPr lang="ko-KR" altLang="en-US" sz="54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불만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누적되고 있었음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6002" y="2915917"/>
            <a:ext cx="116891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</a:t>
            </a:r>
            <a:endParaRPr lang="ko-KR" altLang="en-US" sz="5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89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08441" y="2971392"/>
            <a:ext cx="4990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I. </a:t>
            </a:r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ko-KR" altLang="en-US" sz="36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0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66" y="2190674"/>
            <a:ext cx="7563289" cy="4328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20226" y="195844"/>
            <a:ext cx="75632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18-29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 남성의 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국민의힘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지지도는 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2022.6.1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지방선거 이후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지지를 철회하고 기타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무당층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바뀜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8003184" y="3768087"/>
            <a:ext cx="889000" cy="812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812684" y="3602564"/>
            <a:ext cx="1079500" cy="97832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7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66" y="2193416"/>
            <a:ext cx="7563289" cy="4328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8432" y="762216"/>
            <a:ext cx="9307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18-29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 여성의 경우도 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무당층이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증가하는 중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618702" y="3784426"/>
            <a:ext cx="1292945" cy="6697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7710698" y="3475918"/>
            <a:ext cx="1159274" cy="7746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6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0772" y="182753"/>
            <a:ext cx="91316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민심에 가장 민감하게 반응하는 세대로 확인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1"/>
            <a:r>
              <a:rPr lang="en-US" altLang="ko-KR" sz="3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- 2020-2021, </a:t>
            </a:r>
            <a:r>
              <a:rPr lang="ko-KR" altLang="en-US" sz="3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더불어민주당</a:t>
            </a:r>
            <a:r>
              <a:rPr lang="ko-KR" altLang="en-US" sz="3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지지</a:t>
            </a:r>
            <a:endParaRPr lang="en-US" altLang="ko-KR" sz="3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1"/>
            <a:r>
              <a:rPr lang="en-US" altLang="ko-KR" sz="3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- 2021-2022, </a:t>
            </a:r>
            <a:r>
              <a:rPr lang="ko-KR" altLang="en-US" sz="3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국민의힘</a:t>
            </a:r>
            <a:r>
              <a:rPr lang="ko-KR" altLang="en-US" sz="3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지지</a:t>
            </a:r>
            <a:endParaRPr lang="en-US" altLang="ko-KR" sz="3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1"/>
            <a:r>
              <a:rPr lang="en-US" altLang="ko-KR" sz="3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- 2022-</a:t>
            </a:r>
            <a:r>
              <a:rPr lang="ko-KR" altLang="en-US" sz="3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현재</a:t>
            </a:r>
            <a:r>
              <a:rPr lang="en-US" altLang="ko-KR" sz="3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혼돈</a:t>
            </a:r>
            <a:endParaRPr lang="en-US" altLang="ko-KR" sz="3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17" y="2214078"/>
            <a:ext cx="7620018" cy="431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17" y="2214079"/>
            <a:ext cx="7620018" cy="43186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9901" y="621321"/>
            <a:ext cx="954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여성의 경우는 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무당층이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계속 증가하는 중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6261180" y="2040391"/>
            <a:ext cx="19050" cy="261898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52895" y="460134"/>
            <a:ext cx="76867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여성은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더불어민주당을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지지하고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남성은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국민의힘을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지지한다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309" y="4714773"/>
            <a:ext cx="11883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모두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무당층이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늘어가고 있음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 정치에 </a:t>
            </a:r>
            <a:r>
              <a:rPr lang="ko-KR" altLang="en-US" sz="54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불만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많음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남성이 가장 빠르게 정치 이슈에 반응함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5774" y="2915917"/>
            <a:ext cx="116891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</a:t>
            </a:r>
            <a:endParaRPr lang="ko-KR" altLang="en-US" sz="5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6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87005" y="1774065"/>
            <a:ext cx="903003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여성인 제가 볼 때는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</a:t>
            </a:r>
            <a:r>
              <a:rPr lang="ko-KR" altLang="en-US" sz="48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남자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핵심 타겟 아닐까요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변동성이 크고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이슈에 민감하게 반응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68940" y="2921042"/>
            <a:ext cx="10469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우리나라 선거의 핵심은 </a:t>
            </a:r>
            <a:r>
              <a:rPr lang="ko-KR" altLang="en-US" sz="60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수도권</a:t>
            </a:r>
          </a:p>
        </p:txBody>
      </p:sp>
      <p:sp>
        <p:nvSpPr>
          <p:cNvPr id="2" name="AutoShape 2" descr="수도권(대한민국)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수도권 지도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8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063" y="454996"/>
            <a:ext cx="10907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줄어든 </a:t>
            </a:r>
            <a:r>
              <a:rPr lang="ko-KR" altLang="en-US" sz="6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무당층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 </a:t>
            </a:r>
            <a:r>
              <a:rPr lang="ko-KR" altLang="en-US" sz="6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국민의힘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지지</a:t>
            </a:r>
            <a:endParaRPr lang="ko-KR" altLang="en-US" sz="6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t="5190" r="7940"/>
          <a:stretch/>
        </p:blipFill>
        <p:spPr>
          <a:xfrm>
            <a:off x="2378745" y="1850088"/>
            <a:ext cx="7429950" cy="45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187" y="446119"/>
            <a:ext cx="10907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줄어든 </a:t>
            </a:r>
            <a:r>
              <a:rPr lang="ko-KR" altLang="en-US" sz="6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무당층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 </a:t>
            </a:r>
            <a:r>
              <a:rPr lang="ko-KR" altLang="en-US" sz="6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국민의힘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 2" panose="05020102010507070707" pitchFamily="18" charset="2"/>
              </a:rPr>
              <a:t>지지</a:t>
            </a:r>
            <a:endParaRPr lang="ko-KR" altLang="en-US" sz="6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33" y="1789705"/>
            <a:ext cx="7431422" cy="45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1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123" y="2220090"/>
            <a:ext cx="110658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48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더불어민주당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지지도는 크게 줄지 않음</a:t>
            </a:r>
            <a:endParaRPr lang="en-US" altLang="ko-KR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ko-KR" altLang="en-US" sz="48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무당층이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국민의힘으로 대거 이동함</a:t>
            </a:r>
            <a:endParaRPr lang="en-US" altLang="ko-KR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AutoShape 2" descr="수도권(대한민국)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수도권 지도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6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leishmanhillard.co.kr/wp-content/uploads/sites/16/2022/03/11-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30" y="508958"/>
            <a:ext cx="11550770" cy="584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35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8778" y="143085"/>
            <a:ext cx="10837390" cy="692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각 정당에 대한 지지도는 </a:t>
            </a:r>
            <a:r>
              <a:rPr lang="ko-KR" altLang="en-US" sz="6000" dirty="0" smtClean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투표</a:t>
            </a:r>
            <a:r>
              <a:rPr lang="ko-KR" altLang="en-US" sz="6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</a:t>
            </a:r>
            <a:endParaRPr lang="en-US" altLang="ko-KR" sz="6000" dirty="0" smtClean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857250" indent="-8572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44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2020.4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</a:t>
            </a:r>
            <a:r>
              <a:rPr lang="en-US" altLang="ko-KR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총선 </a:t>
            </a:r>
            <a:r>
              <a:rPr lang="en-US" altLang="ko-KR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전국</a:t>
            </a:r>
            <a:r>
              <a:rPr lang="en-US" altLang="ko-KR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marL="857250" indent="-8572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44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2021.4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</a:t>
            </a:r>
            <a:r>
              <a:rPr lang="ko-KR" altLang="en-US" sz="4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재보궐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선거</a:t>
            </a:r>
            <a:r>
              <a:rPr lang="en-US" altLang="ko-KR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서울</a:t>
            </a:r>
            <a:r>
              <a:rPr lang="en-US" altLang="ko-KR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marL="857250" indent="-8572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44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2022.3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대통령선거 </a:t>
            </a:r>
            <a:r>
              <a:rPr lang="en-US" altLang="ko-KR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전국</a:t>
            </a:r>
            <a:r>
              <a:rPr lang="en-US" altLang="ko-KR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endParaRPr lang="ko-KR" altLang="en-US" sz="6000" dirty="0">
              <a:solidFill>
                <a:srgbClr val="FFFF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AutoShape 2" descr="수도권(대한민국)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수도권 지도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수도권(대한민국)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수도권 지도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690750789"/>
              </p:ext>
            </p:extLst>
          </p:nvPr>
        </p:nvGraphicFramePr>
        <p:xfrm>
          <a:off x="460375" y="1916482"/>
          <a:ext cx="5516044" cy="432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43092448"/>
              </p:ext>
            </p:extLst>
          </p:nvPr>
        </p:nvGraphicFramePr>
        <p:xfrm>
          <a:off x="6436821" y="1916483"/>
          <a:ext cx="5516044" cy="432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0317" y="312738"/>
            <a:ext cx="11765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사람들의 마음은 언제든지 바뀐다</a:t>
            </a:r>
          </a:p>
        </p:txBody>
      </p:sp>
    </p:spTree>
    <p:extLst>
      <p:ext uri="{BB962C8B-B14F-4D97-AF65-F5344CB8AC3E}">
        <p14:creationId xmlns:p14="http://schemas.microsoft.com/office/powerpoint/2010/main" val="75620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3281121930"/>
              </p:ext>
            </p:extLst>
          </p:nvPr>
        </p:nvGraphicFramePr>
        <p:xfrm>
          <a:off x="460375" y="1916482"/>
          <a:ext cx="5516044" cy="432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894927312"/>
              </p:ext>
            </p:extLst>
          </p:nvPr>
        </p:nvGraphicFramePr>
        <p:xfrm>
          <a:off x="6436821" y="1916483"/>
          <a:ext cx="5516044" cy="432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0339" y="312738"/>
            <a:ext cx="11208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사람들의 마음은 언제든지 바뀐다</a:t>
            </a:r>
          </a:p>
        </p:txBody>
      </p:sp>
    </p:spTree>
    <p:extLst>
      <p:ext uri="{BB962C8B-B14F-4D97-AF65-F5344CB8AC3E}">
        <p14:creationId xmlns:p14="http://schemas.microsoft.com/office/powerpoint/2010/main" val="134986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3507" y="555557"/>
            <a:ext cx="9581469" cy="604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현재는</a:t>
            </a:r>
            <a:r>
              <a:rPr lang="en-US" altLang="ko-KR" sz="6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000" dirty="0" smtClean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MZ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고정적이지 않다</a:t>
            </a:r>
            <a:r>
              <a:rPr lang="en-US" altLang="ko-KR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항상 움직인다</a:t>
            </a:r>
            <a:r>
              <a:rPr lang="en-US" altLang="ko-KR" sz="6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</a:t>
            </a:r>
            <a:endParaRPr lang="en-US" altLang="ko-KR" sz="6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2024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총선 </a:t>
            </a:r>
            <a:r>
              <a:rPr lang="en-US" altLang="ko-KR" sz="60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MZ</a:t>
            </a:r>
            <a:r>
              <a:rPr lang="ko-KR" altLang="en-US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어디로</a:t>
            </a:r>
            <a:r>
              <a:rPr lang="en-US" altLang="ko-KR" sz="6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6000" dirty="0">
              <a:solidFill>
                <a:srgbClr val="FFFF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16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75940" y="2951631"/>
            <a:ext cx="4838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IV. </a:t>
            </a:r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서비스 배포</a:t>
            </a:r>
            <a:endParaRPr lang="ko-KR" altLang="en-US" sz="36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4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7F42F9-E399-48C9-AC09-FCA2F93D20DF}"/>
              </a:ext>
            </a:extLst>
          </p:cNvPr>
          <p:cNvSpPr txBox="1"/>
          <p:nvPr/>
        </p:nvSpPr>
        <p:spPr>
          <a:xfrm>
            <a:off x="649995" y="762074"/>
            <a:ext cx="109198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대시보드  소개</a:t>
            </a:r>
            <a:endParaRPr lang="en-US" altLang="ko-KR" sz="3200" b="1" spc="-3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측면 구성 요소</a:t>
            </a:r>
            <a:endParaRPr lang="en-US" altLang="ko-KR" sz="3200" b="1" spc="-3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 - 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홈  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</a:t>
            </a:r>
            <a:r>
              <a:rPr lang="ko-KR" altLang="en-US" sz="32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전반적인 프로젝트 소개</a:t>
            </a:r>
            <a:endParaRPr lang="en-US" altLang="ko-KR" sz="3200" b="1" spc="-3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  - 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갤럽  여론  조사 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:   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데이터 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 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정당 지지도 추이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연령별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 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기간별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2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  - 20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대 대통령선거 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   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지도 관련 데이터 확인 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32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	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			  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대선 득표율 데이터 </a:t>
            </a:r>
            <a:endParaRPr lang="en-US" altLang="ko-KR" sz="3200" b="1" spc="-3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	</a:t>
            </a:r>
            <a:r>
              <a:rPr lang="en-US" altLang="ko-KR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			  </a:t>
            </a:r>
            <a:r>
              <a:rPr lang="ko-KR" altLang="en-US" sz="32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후보자의 시도별 득표율</a:t>
            </a:r>
            <a:endParaRPr lang="en-US" altLang="ko-KR" sz="3200" b="1" spc="-3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97" y="1275210"/>
            <a:ext cx="9230149" cy="50965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04575" y="220359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홈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8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76702" y="1335667"/>
            <a:ext cx="3323636" cy="4582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세대 </a:t>
            </a:r>
            <a:r>
              <a:rPr lang="en-US" altLang="ko-KR" sz="2000" dirty="0"/>
              <a:t>: </a:t>
            </a:r>
            <a:r>
              <a:rPr lang="ko-KR" altLang="en-US" sz="2000" dirty="0"/>
              <a:t>연령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연도 </a:t>
            </a:r>
            <a:r>
              <a:rPr lang="en-US" altLang="ko-KR" sz="2000" dirty="0"/>
              <a:t>: 2020~2022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구분 </a:t>
            </a:r>
            <a:r>
              <a:rPr lang="en-US" altLang="ko-KR" sz="2000" dirty="0"/>
              <a:t>: </a:t>
            </a:r>
            <a:r>
              <a:rPr lang="ko-KR" altLang="en-US" sz="2000" dirty="0"/>
              <a:t>보수</a:t>
            </a:r>
            <a:r>
              <a:rPr lang="en-US" altLang="ko-KR" sz="2000" dirty="0"/>
              <a:t>(</a:t>
            </a:r>
            <a:r>
              <a:rPr lang="ko-KR" altLang="en-US" sz="2000" dirty="0" err="1"/>
              <a:t>국민의힘</a:t>
            </a:r>
            <a:r>
              <a:rPr lang="en-US" altLang="ko-KR" sz="2000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         진보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더불어민주당</a:t>
            </a:r>
            <a:r>
              <a:rPr lang="en-US" altLang="ko-KR" sz="2000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         중도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무당층</a:t>
            </a:r>
            <a:r>
              <a:rPr lang="en-US" altLang="ko-KR" sz="2000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비율 </a:t>
            </a:r>
            <a:r>
              <a:rPr lang="en-US" altLang="ko-KR" sz="2000" dirty="0"/>
              <a:t>: </a:t>
            </a:r>
            <a:r>
              <a:rPr lang="ko-KR" altLang="en-US" sz="2000" dirty="0"/>
              <a:t>지지율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216764" y="15278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갤럽여론조사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88" y="1335667"/>
            <a:ext cx="691611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6764" y="15278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갤럽여론조사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14" y="1679331"/>
            <a:ext cx="7957039" cy="4501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8512" y="665247"/>
            <a:ext cx="5287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대와 </a:t>
            </a:r>
            <a:r>
              <a:rPr lang="en-US" altLang="ko-KR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대의 비율 차이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53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5" y="1582615"/>
            <a:ext cx="10418884" cy="4615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16764" y="15278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갤럽여론조사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1173" y="727217"/>
            <a:ext cx="354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정당 지지도 추이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4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85" y="991772"/>
            <a:ext cx="9736437" cy="2854514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368800" y="3410857"/>
            <a:ext cx="4789715" cy="435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8556" y="4757170"/>
            <a:ext cx="10796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</a:t>
            </a:r>
            <a:r>
              <a:rPr lang="ko-KR" altLang="en-US" sz="54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</a:t>
            </a:r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와 </a:t>
            </a:r>
            <a:r>
              <a:rPr lang="en-US" altLang="ko-KR" sz="54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sz="54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</a:t>
            </a:r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주목했던 지난 선거</a:t>
            </a:r>
            <a:endParaRPr lang="ko-KR" altLang="en-US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71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6764" y="15278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갤럽여론조사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92" y="3018850"/>
            <a:ext cx="2962688" cy="30007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92" y="1413164"/>
            <a:ext cx="2962688" cy="15386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677" y="1413164"/>
            <a:ext cx="4642337" cy="7377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677" y="2410691"/>
            <a:ext cx="4642338" cy="360895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3567767" y="1848901"/>
            <a:ext cx="494706" cy="8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2814" y="1629247"/>
            <a:ext cx="1010684" cy="52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시작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3567768" y="2696778"/>
            <a:ext cx="494706" cy="8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32009" y="2477123"/>
            <a:ext cx="1011489" cy="52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마지막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 rot="10800000">
            <a:off x="9814026" y="1891790"/>
            <a:ext cx="494706" cy="8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379072" y="1672136"/>
            <a:ext cx="1253939" cy="52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요소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1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26069" y="161578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대통령선거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17" y="2558966"/>
            <a:ext cx="4734853" cy="3049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5506" y="1692348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지도관련</a:t>
            </a:r>
            <a:r>
              <a:rPr lang="ko-KR" altLang="en-US" sz="28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데이터 확인</a:t>
            </a:r>
            <a:endParaRPr lang="en-US" altLang="ko-KR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8331" y="1692348"/>
            <a:ext cx="394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대선 득표율 데이터 확인</a:t>
            </a:r>
            <a:endParaRPr lang="en-US" altLang="ko-KR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2" y="2558966"/>
            <a:ext cx="4664817" cy="3049354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5709332" y="3671785"/>
            <a:ext cx="793487" cy="823716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0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26069" y="161578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대통령선거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" y="1996438"/>
            <a:ext cx="8740140" cy="41605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6521" y="1109786"/>
            <a:ext cx="6972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bg1"/>
                </a:solidFill>
              </a:rPr>
              <a:t>GeoDataFrame</a:t>
            </a:r>
            <a:r>
              <a:rPr lang="ko-KR" altLang="en-US" sz="3200" b="1" dirty="0">
                <a:solidFill>
                  <a:schemeClr val="bg1"/>
                </a:solidFill>
              </a:rPr>
              <a:t>과 </a:t>
            </a:r>
            <a:r>
              <a:rPr lang="en-US" altLang="ko-KR" sz="3200" b="1" dirty="0" err="1">
                <a:solidFill>
                  <a:schemeClr val="bg1"/>
                </a:solidFill>
              </a:rPr>
              <a:t>DataFrame</a:t>
            </a: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병합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26069" y="161578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대통령선거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8196" y="1072973"/>
            <a:ext cx="456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후보자의 시도별 득표율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89" y="1996439"/>
            <a:ext cx="5962492" cy="4160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78" y="1996439"/>
            <a:ext cx="4564444" cy="41605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6060" y="1072973"/>
            <a:ext cx="185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선거인단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45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56509" y="2951887"/>
            <a:ext cx="5285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V. </a:t>
            </a:r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한계</a:t>
            </a:r>
            <a:endParaRPr lang="ko-KR" altLang="en-US" sz="36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1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7F42F9-E399-48C9-AC09-FCA2F93D20DF}"/>
              </a:ext>
            </a:extLst>
          </p:cNvPr>
          <p:cNvSpPr txBox="1"/>
          <p:nvPr/>
        </p:nvSpPr>
        <p:spPr>
          <a:xfrm>
            <a:off x="1103418" y="5318961"/>
            <a:ext cx="1000241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-  </a:t>
            </a:r>
            <a:r>
              <a:rPr lang="ko-KR" altLang="en-US" sz="24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기본　지식도　없다　보니　초반에</a:t>
            </a:r>
            <a:r>
              <a:rPr lang="ko-KR" altLang="en-US" sz="24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　방향을　잡기　</a:t>
            </a:r>
            <a:r>
              <a:rPr lang="ko-KR" altLang="en-US" sz="24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어려웠음</a:t>
            </a:r>
            <a:r>
              <a:rPr lang="ko-KR" altLang="en-US" sz="24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　</a:t>
            </a:r>
            <a:endParaRPr lang="en-US" altLang="ko-KR" sz="2400" b="1" spc="-3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-  </a:t>
            </a:r>
            <a:r>
              <a:rPr lang="ko-KR" altLang="en-US" sz="24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뒤늦게</a:t>
            </a:r>
            <a:r>
              <a:rPr lang="ko-KR" altLang="en-US" sz="24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　</a:t>
            </a:r>
            <a:r>
              <a:rPr lang="ko-KR" altLang="en-US" sz="24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지식을</a:t>
            </a:r>
            <a:r>
              <a:rPr lang="ko-KR" altLang="en-US" sz="24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　익히는　탓에　더　심도　깊은　분석을　하지　</a:t>
            </a:r>
            <a:r>
              <a:rPr lang="ko-KR" altLang="en-US" sz="2400" b="1" spc="-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못했음</a:t>
            </a:r>
            <a:endParaRPr lang="en-US" altLang="ko-KR" sz="2400" b="1" spc="-3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3F603-ED5E-3CC2-6C2C-A568CDA05CF0}"/>
              </a:ext>
            </a:extLst>
          </p:cNvPr>
          <p:cNvSpPr txBox="1"/>
          <p:nvPr/>
        </p:nvSpPr>
        <p:spPr>
          <a:xfrm>
            <a:off x="216936" y="595900"/>
            <a:ext cx="11799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이번 프로젝트를 통해서 처음 정치를 </a:t>
            </a:r>
            <a:r>
              <a:rPr lang="ko-KR" altLang="en-US" sz="2400" b="1" dirty="0" smtClean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접해 기본</a:t>
            </a:r>
            <a:r>
              <a:rPr lang="ko-KR" altLang="en-US" sz="2400" b="1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400" b="1" dirty="0" smtClean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지식이 아예 없어서 어려웠다</a:t>
            </a:r>
            <a:endParaRPr lang="en-US" altLang="ko-KR" sz="2400" b="1" dirty="0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474940" y="1950037"/>
            <a:ext cx="3717060" cy="1998952"/>
            <a:chOff x="8474940" y="1950037"/>
            <a:chExt cx="3717060" cy="1998952"/>
          </a:xfrm>
        </p:grpSpPr>
        <p:sp>
          <p:nvSpPr>
            <p:cNvPr id="15" name="생각 풍선: 구름 모양 14">
              <a:extLst>
                <a:ext uri="{FF2B5EF4-FFF2-40B4-BE49-F238E27FC236}">
                  <a16:creationId xmlns:a16="http://schemas.microsoft.com/office/drawing/2014/main" id="{DDF2658F-D548-EDF2-4FFF-B22D0612CC61}"/>
                </a:ext>
              </a:extLst>
            </p:cNvPr>
            <p:cNvSpPr/>
            <p:nvPr/>
          </p:nvSpPr>
          <p:spPr>
            <a:xfrm>
              <a:off x="8474940" y="1950037"/>
              <a:ext cx="3608203" cy="1998952"/>
            </a:xfrm>
            <a:custGeom>
              <a:avLst/>
              <a:gdLst>
                <a:gd name="connsiteX0" fmla="*/ 325740 w 3608203"/>
                <a:gd name="connsiteY0" fmla="*/ 664929 h 1998952"/>
                <a:gd name="connsiteX1" fmla="*/ 469651 w 3608203"/>
                <a:gd name="connsiteY1" fmla="*/ 319600 h 1998952"/>
                <a:gd name="connsiteX2" fmla="*/ 1169742 w 3608203"/>
                <a:gd name="connsiteY2" fmla="*/ 240707 h 1998952"/>
                <a:gd name="connsiteX3" fmla="*/ 1875597 w 3608203"/>
                <a:gd name="connsiteY3" fmla="*/ 158805 h 1998952"/>
                <a:gd name="connsiteX4" fmla="*/ 2150639 w 3608203"/>
                <a:gd name="connsiteY4" fmla="*/ 9254 h 1998952"/>
                <a:gd name="connsiteX5" fmla="*/ 2491748 w 3608203"/>
                <a:gd name="connsiteY5" fmla="*/ 114800 h 1998952"/>
                <a:gd name="connsiteX6" fmla="*/ 2961983 w 3608203"/>
                <a:gd name="connsiteY6" fmla="*/ 31927 h 1998952"/>
                <a:gd name="connsiteX7" fmla="*/ 3200442 w 3608203"/>
                <a:gd name="connsiteY7" fmla="*/ 258012 h 1998952"/>
                <a:gd name="connsiteX8" fmla="*/ 3506471 w 3608203"/>
                <a:gd name="connsiteY8" fmla="*/ 477434 h 1998952"/>
                <a:gd name="connsiteX9" fmla="*/ 3492773 w 3608203"/>
                <a:gd name="connsiteY9" fmla="*/ 715365 h 1998952"/>
                <a:gd name="connsiteX10" fmla="*/ 3592834 w 3608203"/>
                <a:gd name="connsiteY10" fmla="*/ 1079156 h 1998952"/>
                <a:gd name="connsiteX11" fmla="*/ 3124102 w 3608203"/>
                <a:gd name="connsiteY11" fmla="*/ 1397600 h 1998952"/>
                <a:gd name="connsiteX12" fmla="*/ 2956304 w 3608203"/>
                <a:gd name="connsiteY12" fmla="*/ 1670466 h 1998952"/>
                <a:gd name="connsiteX13" fmla="*/ 2385005 w 3608203"/>
                <a:gd name="connsiteY13" fmla="*/ 1703505 h 1998952"/>
                <a:gd name="connsiteX14" fmla="*/ 1976743 w 3608203"/>
                <a:gd name="connsiteY14" fmla="*/ 1994602 h 1998952"/>
                <a:gd name="connsiteX15" fmla="*/ 1376462 w 3608203"/>
                <a:gd name="connsiteY15" fmla="*/ 1816917 h 1998952"/>
                <a:gd name="connsiteX16" fmla="*/ 484768 w 3608203"/>
                <a:gd name="connsiteY16" fmla="*/ 1641361 h 1998952"/>
                <a:gd name="connsiteX17" fmla="*/ 92710 w 3608203"/>
                <a:gd name="connsiteY17" fmla="*/ 1446001 h 1998952"/>
                <a:gd name="connsiteX18" fmla="*/ 176484 w 3608203"/>
                <a:gd name="connsiteY18" fmla="*/ 1182296 h 1998952"/>
                <a:gd name="connsiteX19" fmla="*/ -418 w 3608203"/>
                <a:gd name="connsiteY19" fmla="*/ 911744 h 1998952"/>
                <a:gd name="connsiteX20" fmla="*/ 322650 w 3608203"/>
                <a:gd name="connsiteY20" fmla="*/ 671268 h 1998952"/>
                <a:gd name="connsiteX21" fmla="*/ 325740 w 3608203"/>
                <a:gd name="connsiteY21" fmla="*/ 664929 h 1998952"/>
                <a:gd name="connsiteX0" fmla="*/ -608166 w 3608203"/>
                <a:gd name="connsiteY0" fmla="*/ 1959553 h 1998952"/>
                <a:gd name="connsiteX1" fmla="*/ -663692 w 3608203"/>
                <a:gd name="connsiteY1" fmla="*/ 2015079 h 1998952"/>
                <a:gd name="connsiteX2" fmla="*/ -719218 w 3608203"/>
                <a:gd name="connsiteY2" fmla="*/ 1959553 h 1998952"/>
                <a:gd name="connsiteX3" fmla="*/ -663692 w 3608203"/>
                <a:gd name="connsiteY3" fmla="*/ 1904027 h 1998952"/>
                <a:gd name="connsiteX4" fmla="*/ -608166 w 3608203"/>
                <a:gd name="connsiteY4" fmla="*/ 1959553 h 1998952"/>
                <a:gd name="connsiteX0" fmla="*/ -256681 w 3608203"/>
                <a:gd name="connsiteY0" fmla="*/ 1844412 h 1998952"/>
                <a:gd name="connsiteX1" fmla="*/ -367734 w 3608203"/>
                <a:gd name="connsiteY1" fmla="*/ 1955465 h 1998952"/>
                <a:gd name="connsiteX2" fmla="*/ -478787 w 3608203"/>
                <a:gd name="connsiteY2" fmla="*/ 1844412 h 1998952"/>
                <a:gd name="connsiteX3" fmla="*/ -367734 w 3608203"/>
                <a:gd name="connsiteY3" fmla="*/ 1733359 h 1998952"/>
                <a:gd name="connsiteX4" fmla="*/ -256681 w 3608203"/>
                <a:gd name="connsiteY4" fmla="*/ 1844412 h 1998952"/>
                <a:gd name="connsiteX0" fmla="*/ 198300 w 3608203"/>
                <a:gd name="connsiteY0" fmla="*/ 1689007 h 1998952"/>
                <a:gd name="connsiteX1" fmla="*/ 31721 w 3608203"/>
                <a:gd name="connsiteY1" fmla="*/ 1855586 h 1998952"/>
                <a:gd name="connsiteX2" fmla="*/ -134858 w 3608203"/>
                <a:gd name="connsiteY2" fmla="*/ 1689007 h 1998952"/>
                <a:gd name="connsiteX3" fmla="*/ 31721 w 3608203"/>
                <a:gd name="connsiteY3" fmla="*/ 1522428 h 1998952"/>
                <a:gd name="connsiteX4" fmla="*/ 198300 w 3608203"/>
                <a:gd name="connsiteY4" fmla="*/ 1689007 h 1998952"/>
                <a:gd name="connsiteX0" fmla="*/ 391974 w 3608203"/>
                <a:gd name="connsiteY0" fmla="*/ 1211263 h 1998952"/>
                <a:gd name="connsiteX1" fmla="*/ 180410 w 3608203"/>
                <a:gd name="connsiteY1" fmla="*/ 1174384 h 1998952"/>
                <a:gd name="connsiteX2" fmla="*/ 578648 w 3608203"/>
                <a:gd name="connsiteY2" fmla="*/ 1614847 h 1998952"/>
                <a:gd name="connsiteX3" fmla="*/ 486105 w 3608203"/>
                <a:gd name="connsiteY3" fmla="*/ 1632477 h 1998952"/>
                <a:gd name="connsiteX4" fmla="*/ 1376295 w 3608203"/>
                <a:gd name="connsiteY4" fmla="*/ 1808773 h 1998952"/>
                <a:gd name="connsiteX5" fmla="*/ 1320502 w 3608203"/>
                <a:gd name="connsiteY5" fmla="*/ 1728260 h 1998952"/>
                <a:gd name="connsiteX6" fmla="*/ 2407723 w 3608203"/>
                <a:gd name="connsiteY6" fmla="*/ 1607999 h 1998952"/>
                <a:gd name="connsiteX7" fmla="*/ 2385423 w 3608203"/>
                <a:gd name="connsiteY7" fmla="*/ 1696332 h 1998952"/>
                <a:gd name="connsiteX8" fmla="*/ 2850563 w 3608203"/>
                <a:gd name="connsiteY8" fmla="*/ 1062128 h 1998952"/>
                <a:gd name="connsiteX9" fmla="*/ 3122097 w 3608203"/>
                <a:gd name="connsiteY9" fmla="*/ 1392325 h 1998952"/>
                <a:gd name="connsiteX10" fmla="*/ 3491103 w 3608203"/>
                <a:gd name="connsiteY10" fmla="*/ 710460 h 1998952"/>
                <a:gd name="connsiteX11" fmla="*/ 3370161 w 3608203"/>
                <a:gd name="connsiteY11" fmla="*/ 834284 h 1998952"/>
                <a:gd name="connsiteX12" fmla="*/ 3200943 w 3608203"/>
                <a:gd name="connsiteY12" fmla="*/ 251072 h 1998952"/>
                <a:gd name="connsiteX13" fmla="*/ 3207291 w 3608203"/>
                <a:gd name="connsiteY13" fmla="*/ 309559 h 1998952"/>
                <a:gd name="connsiteX14" fmla="*/ 2428688 w 3608203"/>
                <a:gd name="connsiteY14" fmla="*/ 182867 h 1998952"/>
                <a:gd name="connsiteX15" fmla="*/ 2490662 w 3608203"/>
                <a:gd name="connsiteY15" fmla="*/ 108276 h 1998952"/>
                <a:gd name="connsiteX16" fmla="*/ 1849287 w 3608203"/>
                <a:gd name="connsiteY16" fmla="*/ 218404 h 1998952"/>
                <a:gd name="connsiteX17" fmla="*/ 1879272 w 3608203"/>
                <a:gd name="connsiteY17" fmla="*/ 154085 h 1998952"/>
                <a:gd name="connsiteX18" fmla="*/ 1169325 w 3608203"/>
                <a:gd name="connsiteY18" fmla="*/ 240244 h 1998952"/>
                <a:gd name="connsiteX19" fmla="*/ 1277905 w 3608203"/>
                <a:gd name="connsiteY19" fmla="*/ 302619 h 1998952"/>
                <a:gd name="connsiteX20" fmla="*/ 344700 w 3608203"/>
                <a:gd name="connsiteY20" fmla="*/ 730589 h 1998952"/>
                <a:gd name="connsiteX21" fmla="*/ 325740 w 3608203"/>
                <a:gd name="connsiteY21" fmla="*/ 664929 h 199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08203" h="1998952" fill="none" extrusionOk="0">
                  <a:moveTo>
                    <a:pt x="325740" y="664929"/>
                  </a:moveTo>
                  <a:cubicBezTo>
                    <a:pt x="309078" y="536541"/>
                    <a:pt x="354447" y="419781"/>
                    <a:pt x="469651" y="319600"/>
                  </a:cubicBezTo>
                  <a:cubicBezTo>
                    <a:pt x="648836" y="164092"/>
                    <a:pt x="963599" y="133660"/>
                    <a:pt x="1169742" y="240707"/>
                  </a:cubicBezTo>
                  <a:cubicBezTo>
                    <a:pt x="1363302" y="12419"/>
                    <a:pt x="1606925" y="29152"/>
                    <a:pt x="1875597" y="158805"/>
                  </a:cubicBezTo>
                  <a:cubicBezTo>
                    <a:pt x="1906954" y="85672"/>
                    <a:pt x="2055023" y="11566"/>
                    <a:pt x="2150639" y="9254"/>
                  </a:cubicBezTo>
                  <a:cubicBezTo>
                    <a:pt x="2284449" y="9399"/>
                    <a:pt x="2407809" y="48094"/>
                    <a:pt x="2491748" y="114800"/>
                  </a:cubicBezTo>
                  <a:cubicBezTo>
                    <a:pt x="2635567" y="-5720"/>
                    <a:pt x="2813536" y="-34602"/>
                    <a:pt x="2961983" y="31927"/>
                  </a:cubicBezTo>
                  <a:cubicBezTo>
                    <a:pt x="3067807" y="61421"/>
                    <a:pt x="3166682" y="149184"/>
                    <a:pt x="3200442" y="258012"/>
                  </a:cubicBezTo>
                  <a:cubicBezTo>
                    <a:pt x="3333537" y="298091"/>
                    <a:pt x="3454275" y="364204"/>
                    <a:pt x="3506471" y="477434"/>
                  </a:cubicBezTo>
                  <a:cubicBezTo>
                    <a:pt x="3534584" y="561507"/>
                    <a:pt x="3544545" y="622813"/>
                    <a:pt x="3492773" y="715365"/>
                  </a:cubicBezTo>
                  <a:cubicBezTo>
                    <a:pt x="3592903" y="814029"/>
                    <a:pt x="3620925" y="938385"/>
                    <a:pt x="3592834" y="1079156"/>
                  </a:cubicBezTo>
                  <a:cubicBezTo>
                    <a:pt x="3519581" y="1258986"/>
                    <a:pt x="3346322" y="1382929"/>
                    <a:pt x="3124102" y="1397600"/>
                  </a:cubicBezTo>
                  <a:cubicBezTo>
                    <a:pt x="3117419" y="1504554"/>
                    <a:pt x="3058190" y="1604391"/>
                    <a:pt x="2956304" y="1670466"/>
                  </a:cubicBezTo>
                  <a:cubicBezTo>
                    <a:pt x="2768896" y="1776373"/>
                    <a:pt x="2561834" y="1775638"/>
                    <a:pt x="2385005" y="1703505"/>
                  </a:cubicBezTo>
                  <a:cubicBezTo>
                    <a:pt x="2360125" y="1841026"/>
                    <a:pt x="2173826" y="2004193"/>
                    <a:pt x="1976743" y="1994602"/>
                  </a:cubicBezTo>
                  <a:cubicBezTo>
                    <a:pt x="1743614" y="2029629"/>
                    <a:pt x="1482084" y="1976230"/>
                    <a:pt x="1376462" y="1816917"/>
                  </a:cubicBezTo>
                  <a:cubicBezTo>
                    <a:pt x="1061300" y="1983819"/>
                    <a:pt x="673203" y="1888644"/>
                    <a:pt x="484768" y="1641361"/>
                  </a:cubicBezTo>
                  <a:cubicBezTo>
                    <a:pt x="317111" y="1655271"/>
                    <a:pt x="169175" y="1557670"/>
                    <a:pt x="92710" y="1446001"/>
                  </a:cubicBezTo>
                  <a:cubicBezTo>
                    <a:pt x="62460" y="1356679"/>
                    <a:pt x="86702" y="1235592"/>
                    <a:pt x="176484" y="1182296"/>
                  </a:cubicBezTo>
                  <a:cubicBezTo>
                    <a:pt x="58396" y="1120319"/>
                    <a:pt x="-12243" y="1011530"/>
                    <a:pt x="-418" y="911744"/>
                  </a:cubicBezTo>
                  <a:cubicBezTo>
                    <a:pt x="11012" y="796683"/>
                    <a:pt x="135369" y="680633"/>
                    <a:pt x="322650" y="671268"/>
                  </a:cubicBezTo>
                  <a:cubicBezTo>
                    <a:pt x="323937" y="668848"/>
                    <a:pt x="324786" y="667158"/>
                    <a:pt x="325740" y="664929"/>
                  </a:cubicBezTo>
                  <a:close/>
                </a:path>
                <a:path w="3608203" h="1998952" fill="none" extrusionOk="0">
                  <a:moveTo>
                    <a:pt x="-608166" y="1959553"/>
                  </a:moveTo>
                  <a:cubicBezTo>
                    <a:pt x="-609816" y="1994978"/>
                    <a:pt x="-632989" y="2007849"/>
                    <a:pt x="-663692" y="2015079"/>
                  </a:cubicBezTo>
                  <a:cubicBezTo>
                    <a:pt x="-696698" y="2014039"/>
                    <a:pt x="-712936" y="1989900"/>
                    <a:pt x="-719218" y="1959553"/>
                  </a:cubicBezTo>
                  <a:cubicBezTo>
                    <a:pt x="-721656" y="1927207"/>
                    <a:pt x="-701852" y="1903216"/>
                    <a:pt x="-663692" y="1904027"/>
                  </a:cubicBezTo>
                  <a:cubicBezTo>
                    <a:pt x="-640095" y="1902110"/>
                    <a:pt x="-608693" y="1930247"/>
                    <a:pt x="-608166" y="1959553"/>
                  </a:cubicBezTo>
                  <a:close/>
                </a:path>
                <a:path w="3608203" h="1998952" fill="none" extrusionOk="0">
                  <a:moveTo>
                    <a:pt x="-256681" y="1844412"/>
                  </a:moveTo>
                  <a:cubicBezTo>
                    <a:pt x="-262038" y="1911805"/>
                    <a:pt x="-309133" y="1962302"/>
                    <a:pt x="-367734" y="1955465"/>
                  </a:cubicBezTo>
                  <a:cubicBezTo>
                    <a:pt x="-434327" y="1958575"/>
                    <a:pt x="-472876" y="1900184"/>
                    <a:pt x="-478787" y="1844412"/>
                  </a:cubicBezTo>
                  <a:cubicBezTo>
                    <a:pt x="-469936" y="1792738"/>
                    <a:pt x="-438365" y="1732712"/>
                    <a:pt x="-367734" y="1733359"/>
                  </a:cubicBezTo>
                  <a:cubicBezTo>
                    <a:pt x="-303684" y="1724855"/>
                    <a:pt x="-265769" y="1776327"/>
                    <a:pt x="-256681" y="1844412"/>
                  </a:cubicBezTo>
                  <a:close/>
                </a:path>
                <a:path w="3608203" h="1998952" fill="none" extrusionOk="0">
                  <a:moveTo>
                    <a:pt x="198300" y="1689007"/>
                  </a:moveTo>
                  <a:cubicBezTo>
                    <a:pt x="190356" y="1785682"/>
                    <a:pt x="129387" y="1863328"/>
                    <a:pt x="31721" y="1855586"/>
                  </a:cubicBezTo>
                  <a:cubicBezTo>
                    <a:pt x="-52562" y="1868583"/>
                    <a:pt x="-121266" y="1763450"/>
                    <a:pt x="-134858" y="1689007"/>
                  </a:cubicBezTo>
                  <a:cubicBezTo>
                    <a:pt x="-130016" y="1592159"/>
                    <a:pt x="-72780" y="1537851"/>
                    <a:pt x="31721" y="1522428"/>
                  </a:cubicBezTo>
                  <a:cubicBezTo>
                    <a:pt x="125770" y="1541690"/>
                    <a:pt x="200308" y="1597796"/>
                    <a:pt x="198300" y="1689007"/>
                  </a:cubicBezTo>
                  <a:close/>
                </a:path>
                <a:path w="3608203" h="1998952" fill="none" extrusionOk="0">
                  <a:moveTo>
                    <a:pt x="391974" y="1211263"/>
                  </a:moveTo>
                  <a:cubicBezTo>
                    <a:pt x="310981" y="1219898"/>
                    <a:pt x="244134" y="1200109"/>
                    <a:pt x="180410" y="1174384"/>
                  </a:cubicBezTo>
                  <a:moveTo>
                    <a:pt x="578648" y="1614847"/>
                  </a:moveTo>
                  <a:cubicBezTo>
                    <a:pt x="548186" y="1618286"/>
                    <a:pt x="512041" y="1634324"/>
                    <a:pt x="486105" y="1632477"/>
                  </a:cubicBezTo>
                  <a:moveTo>
                    <a:pt x="1376295" y="1808773"/>
                  </a:moveTo>
                  <a:cubicBezTo>
                    <a:pt x="1356679" y="1778208"/>
                    <a:pt x="1335585" y="1754828"/>
                    <a:pt x="1320502" y="1728260"/>
                  </a:cubicBezTo>
                  <a:moveTo>
                    <a:pt x="2407723" y="1607999"/>
                  </a:moveTo>
                  <a:cubicBezTo>
                    <a:pt x="2404058" y="1639351"/>
                    <a:pt x="2397109" y="1668392"/>
                    <a:pt x="2385423" y="1696332"/>
                  </a:cubicBezTo>
                  <a:moveTo>
                    <a:pt x="2850563" y="1062128"/>
                  </a:moveTo>
                  <a:cubicBezTo>
                    <a:pt x="3024835" y="1116992"/>
                    <a:pt x="3131275" y="1218974"/>
                    <a:pt x="3122097" y="1392325"/>
                  </a:cubicBezTo>
                  <a:moveTo>
                    <a:pt x="3491103" y="710460"/>
                  </a:moveTo>
                  <a:cubicBezTo>
                    <a:pt x="3467490" y="756776"/>
                    <a:pt x="3420171" y="813256"/>
                    <a:pt x="3370161" y="834284"/>
                  </a:cubicBezTo>
                  <a:moveTo>
                    <a:pt x="3200943" y="251072"/>
                  </a:moveTo>
                  <a:cubicBezTo>
                    <a:pt x="3202763" y="267927"/>
                    <a:pt x="3204299" y="291317"/>
                    <a:pt x="3207291" y="309559"/>
                  </a:cubicBezTo>
                  <a:moveTo>
                    <a:pt x="2428688" y="182867"/>
                  </a:moveTo>
                  <a:cubicBezTo>
                    <a:pt x="2438813" y="151335"/>
                    <a:pt x="2469864" y="131787"/>
                    <a:pt x="2490662" y="108276"/>
                  </a:cubicBezTo>
                  <a:moveTo>
                    <a:pt x="1849287" y="218404"/>
                  </a:moveTo>
                  <a:cubicBezTo>
                    <a:pt x="1853583" y="191969"/>
                    <a:pt x="1867645" y="174316"/>
                    <a:pt x="1879272" y="154085"/>
                  </a:cubicBezTo>
                  <a:moveTo>
                    <a:pt x="1169325" y="240244"/>
                  </a:moveTo>
                  <a:cubicBezTo>
                    <a:pt x="1209750" y="263205"/>
                    <a:pt x="1249186" y="277352"/>
                    <a:pt x="1277905" y="302619"/>
                  </a:cubicBezTo>
                  <a:moveTo>
                    <a:pt x="344700" y="730589"/>
                  </a:moveTo>
                  <a:cubicBezTo>
                    <a:pt x="334940" y="709592"/>
                    <a:pt x="328870" y="687645"/>
                    <a:pt x="325740" y="664929"/>
                  </a:cubicBezTo>
                </a:path>
                <a:path w="3608203" h="1998952" stroke="0" extrusionOk="0">
                  <a:moveTo>
                    <a:pt x="325740" y="664929"/>
                  </a:moveTo>
                  <a:cubicBezTo>
                    <a:pt x="316951" y="546299"/>
                    <a:pt x="380919" y="398758"/>
                    <a:pt x="469651" y="319600"/>
                  </a:cubicBezTo>
                  <a:cubicBezTo>
                    <a:pt x="654958" y="202081"/>
                    <a:pt x="953639" y="168698"/>
                    <a:pt x="1169742" y="240707"/>
                  </a:cubicBezTo>
                  <a:cubicBezTo>
                    <a:pt x="1307723" y="-216"/>
                    <a:pt x="1688431" y="-45189"/>
                    <a:pt x="1875597" y="158805"/>
                  </a:cubicBezTo>
                  <a:cubicBezTo>
                    <a:pt x="1934833" y="64939"/>
                    <a:pt x="2011306" y="8476"/>
                    <a:pt x="2150639" y="9254"/>
                  </a:cubicBezTo>
                  <a:cubicBezTo>
                    <a:pt x="2287975" y="-27926"/>
                    <a:pt x="2398820" y="28064"/>
                    <a:pt x="2491748" y="114800"/>
                  </a:cubicBezTo>
                  <a:cubicBezTo>
                    <a:pt x="2627246" y="48463"/>
                    <a:pt x="2783368" y="-44273"/>
                    <a:pt x="2961983" y="31927"/>
                  </a:cubicBezTo>
                  <a:cubicBezTo>
                    <a:pt x="3074848" y="57918"/>
                    <a:pt x="3162533" y="136628"/>
                    <a:pt x="3200442" y="258012"/>
                  </a:cubicBezTo>
                  <a:cubicBezTo>
                    <a:pt x="3325545" y="292877"/>
                    <a:pt x="3487222" y="366953"/>
                    <a:pt x="3506471" y="477434"/>
                  </a:cubicBezTo>
                  <a:cubicBezTo>
                    <a:pt x="3530063" y="565457"/>
                    <a:pt x="3518428" y="643329"/>
                    <a:pt x="3492773" y="715365"/>
                  </a:cubicBezTo>
                  <a:cubicBezTo>
                    <a:pt x="3600285" y="821748"/>
                    <a:pt x="3640191" y="956358"/>
                    <a:pt x="3592834" y="1079156"/>
                  </a:cubicBezTo>
                  <a:cubicBezTo>
                    <a:pt x="3523179" y="1259096"/>
                    <a:pt x="3311340" y="1370810"/>
                    <a:pt x="3124102" y="1397600"/>
                  </a:cubicBezTo>
                  <a:cubicBezTo>
                    <a:pt x="3120675" y="1482289"/>
                    <a:pt x="3089134" y="1611815"/>
                    <a:pt x="2956304" y="1670466"/>
                  </a:cubicBezTo>
                  <a:cubicBezTo>
                    <a:pt x="2821951" y="1734241"/>
                    <a:pt x="2568579" y="1793952"/>
                    <a:pt x="2385005" y="1703505"/>
                  </a:cubicBezTo>
                  <a:cubicBezTo>
                    <a:pt x="2317884" y="1804768"/>
                    <a:pt x="2163141" y="1961577"/>
                    <a:pt x="1976743" y="1994602"/>
                  </a:cubicBezTo>
                  <a:cubicBezTo>
                    <a:pt x="1741841" y="1996156"/>
                    <a:pt x="1553380" y="1955552"/>
                    <a:pt x="1376462" y="1816917"/>
                  </a:cubicBezTo>
                  <a:cubicBezTo>
                    <a:pt x="1032400" y="1948352"/>
                    <a:pt x="714400" y="1933395"/>
                    <a:pt x="484768" y="1641361"/>
                  </a:cubicBezTo>
                  <a:cubicBezTo>
                    <a:pt x="320993" y="1663205"/>
                    <a:pt x="117146" y="1581445"/>
                    <a:pt x="92710" y="1446001"/>
                  </a:cubicBezTo>
                  <a:cubicBezTo>
                    <a:pt x="48586" y="1362626"/>
                    <a:pt x="73225" y="1248434"/>
                    <a:pt x="176484" y="1182296"/>
                  </a:cubicBezTo>
                  <a:cubicBezTo>
                    <a:pt x="60859" y="1123908"/>
                    <a:pt x="-30549" y="1017851"/>
                    <a:pt x="-418" y="911744"/>
                  </a:cubicBezTo>
                  <a:cubicBezTo>
                    <a:pt x="47117" y="807192"/>
                    <a:pt x="150542" y="703539"/>
                    <a:pt x="322650" y="671268"/>
                  </a:cubicBezTo>
                  <a:cubicBezTo>
                    <a:pt x="323767" y="668618"/>
                    <a:pt x="324914" y="667475"/>
                    <a:pt x="325740" y="664929"/>
                  </a:cubicBezTo>
                  <a:close/>
                </a:path>
                <a:path w="3608203" h="1998952" stroke="0" extrusionOk="0">
                  <a:moveTo>
                    <a:pt x="-608166" y="1959553"/>
                  </a:moveTo>
                  <a:cubicBezTo>
                    <a:pt x="-606849" y="1991731"/>
                    <a:pt x="-633358" y="2009939"/>
                    <a:pt x="-663692" y="2015079"/>
                  </a:cubicBezTo>
                  <a:cubicBezTo>
                    <a:pt x="-700702" y="2011088"/>
                    <a:pt x="-718691" y="1990814"/>
                    <a:pt x="-719218" y="1959553"/>
                  </a:cubicBezTo>
                  <a:cubicBezTo>
                    <a:pt x="-721777" y="1927007"/>
                    <a:pt x="-688955" y="1901656"/>
                    <a:pt x="-663692" y="1904027"/>
                  </a:cubicBezTo>
                  <a:cubicBezTo>
                    <a:pt x="-636336" y="1905971"/>
                    <a:pt x="-611392" y="1932054"/>
                    <a:pt x="-608166" y="1959553"/>
                  </a:cubicBezTo>
                  <a:close/>
                </a:path>
                <a:path w="3608203" h="1998952" stroke="0" extrusionOk="0">
                  <a:moveTo>
                    <a:pt x="-256681" y="1844412"/>
                  </a:moveTo>
                  <a:cubicBezTo>
                    <a:pt x="-259210" y="1912263"/>
                    <a:pt x="-310304" y="1953128"/>
                    <a:pt x="-367734" y="1955465"/>
                  </a:cubicBezTo>
                  <a:cubicBezTo>
                    <a:pt x="-429501" y="1958829"/>
                    <a:pt x="-482076" y="1901302"/>
                    <a:pt x="-478787" y="1844412"/>
                  </a:cubicBezTo>
                  <a:cubicBezTo>
                    <a:pt x="-480658" y="1784918"/>
                    <a:pt x="-429701" y="1730704"/>
                    <a:pt x="-367734" y="1733359"/>
                  </a:cubicBezTo>
                  <a:cubicBezTo>
                    <a:pt x="-303702" y="1727411"/>
                    <a:pt x="-241537" y="1783251"/>
                    <a:pt x="-256681" y="1844412"/>
                  </a:cubicBezTo>
                  <a:close/>
                </a:path>
                <a:path w="3608203" h="1998952" stroke="0" extrusionOk="0">
                  <a:moveTo>
                    <a:pt x="198300" y="1689007"/>
                  </a:moveTo>
                  <a:cubicBezTo>
                    <a:pt x="200862" y="1779551"/>
                    <a:pt x="113204" y="1855029"/>
                    <a:pt x="31721" y="1855586"/>
                  </a:cubicBezTo>
                  <a:cubicBezTo>
                    <a:pt x="-63517" y="1849799"/>
                    <a:pt x="-130239" y="1761764"/>
                    <a:pt x="-134858" y="1689007"/>
                  </a:cubicBezTo>
                  <a:cubicBezTo>
                    <a:pt x="-129094" y="1600159"/>
                    <a:pt x="-49358" y="1517261"/>
                    <a:pt x="31721" y="1522428"/>
                  </a:cubicBezTo>
                  <a:cubicBezTo>
                    <a:pt x="110959" y="1530944"/>
                    <a:pt x="196584" y="1595516"/>
                    <a:pt x="198300" y="1689007"/>
                  </a:cubicBezTo>
                  <a:close/>
                </a:path>
                <a:path w="3608203" h="1998952" fill="none" stroke="0" extrusionOk="0">
                  <a:moveTo>
                    <a:pt x="391974" y="1211263"/>
                  </a:moveTo>
                  <a:cubicBezTo>
                    <a:pt x="311732" y="1215251"/>
                    <a:pt x="234716" y="1214847"/>
                    <a:pt x="180410" y="1174384"/>
                  </a:cubicBezTo>
                  <a:moveTo>
                    <a:pt x="578648" y="1614847"/>
                  </a:moveTo>
                  <a:cubicBezTo>
                    <a:pt x="543000" y="1625816"/>
                    <a:pt x="518560" y="1625150"/>
                    <a:pt x="486105" y="1632477"/>
                  </a:cubicBezTo>
                  <a:moveTo>
                    <a:pt x="1376295" y="1808773"/>
                  </a:moveTo>
                  <a:cubicBezTo>
                    <a:pt x="1351269" y="1782712"/>
                    <a:pt x="1329272" y="1758331"/>
                    <a:pt x="1320502" y="1728260"/>
                  </a:cubicBezTo>
                  <a:moveTo>
                    <a:pt x="2407723" y="1607999"/>
                  </a:moveTo>
                  <a:cubicBezTo>
                    <a:pt x="2409265" y="1642099"/>
                    <a:pt x="2399095" y="1666559"/>
                    <a:pt x="2385423" y="1696332"/>
                  </a:cubicBezTo>
                  <a:moveTo>
                    <a:pt x="2850563" y="1062128"/>
                  </a:moveTo>
                  <a:cubicBezTo>
                    <a:pt x="3009156" y="1122616"/>
                    <a:pt x="3116159" y="1241085"/>
                    <a:pt x="3122097" y="1392325"/>
                  </a:cubicBezTo>
                  <a:moveTo>
                    <a:pt x="3491103" y="710460"/>
                  </a:moveTo>
                  <a:cubicBezTo>
                    <a:pt x="3468503" y="756635"/>
                    <a:pt x="3437009" y="799765"/>
                    <a:pt x="3370161" y="834284"/>
                  </a:cubicBezTo>
                  <a:moveTo>
                    <a:pt x="3200943" y="251072"/>
                  </a:moveTo>
                  <a:cubicBezTo>
                    <a:pt x="3209434" y="271635"/>
                    <a:pt x="3206284" y="286971"/>
                    <a:pt x="3207291" y="309559"/>
                  </a:cubicBezTo>
                  <a:moveTo>
                    <a:pt x="2428688" y="182867"/>
                  </a:moveTo>
                  <a:cubicBezTo>
                    <a:pt x="2442678" y="156658"/>
                    <a:pt x="2468550" y="125019"/>
                    <a:pt x="2490662" y="108276"/>
                  </a:cubicBezTo>
                  <a:moveTo>
                    <a:pt x="1849287" y="218404"/>
                  </a:moveTo>
                  <a:cubicBezTo>
                    <a:pt x="1854937" y="193763"/>
                    <a:pt x="1867797" y="176381"/>
                    <a:pt x="1879272" y="154085"/>
                  </a:cubicBezTo>
                  <a:moveTo>
                    <a:pt x="1169325" y="240244"/>
                  </a:moveTo>
                  <a:cubicBezTo>
                    <a:pt x="1210149" y="252442"/>
                    <a:pt x="1238228" y="276925"/>
                    <a:pt x="1277905" y="302619"/>
                  </a:cubicBezTo>
                  <a:moveTo>
                    <a:pt x="344700" y="730589"/>
                  </a:moveTo>
                  <a:cubicBezTo>
                    <a:pt x="334648" y="705791"/>
                    <a:pt x="325163" y="687914"/>
                    <a:pt x="325740" y="664929"/>
                  </a:cubicBezTo>
                </a:path>
              </a:pathLst>
            </a:custGeom>
            <a:solidFill>
              <a:schemeClr val="bg1"/>
            </a:solidFill>
            <a:ln w="76200" cmpd="dbl">
              <a:solidFill>
                <a:schemeClr val="accent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="" xmlns:ask="http://schemas.microsoft.com/office/drawing/2018/sketchyshapes" sd="3179044200">
                    <a:prstGeom prst="cloudCallout">
                      <a:avLst>
                        <a:gd name="adj1" fmla="val -68394"/>
                        <a:gd name="adj2" fmla="val 48029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532CEF-06FD-6A48-8A79-81B3D4A683D1}"/>
                </a:ext>
              </a:extLst>
            </p:cNvPr>
            <p:cNvSpPr txBox="1"/>
            <p:nvPr/>
          </p:nvSpPr>
          <p:spPr>
            <a:xfrm>
              <a:off x="8793326" y="2528813"/>
              <a:ext cx="339867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 err="1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여당</a:t>
              </a:r>
              <a:r>
                <a:rPr lang="ko-KR" altLang="en-US" sz="2400" b="1" dirty="0" err="1">
                  <a:ln>
                    <a:solidFill>
                      <a:schemeClr val="tx1"/>
                    </a:solidFill>
                  </a:ln>
                </a:rPr>
                <a:t>／야당／무당</a:t>
              </a:r>
              <a:r>
                <a:rPr lang="ko-KR" altLang="en-US" sz="2400" b="1" dirty="0">
                  <a:ln>
                    <a:solidFill>
                      <a:schemeClr val="tx1"/>
                    </a:solidFill>
                  </a:ln>
                </a:rPr>
                <a:t>？？　</a:t>
              </a:r>
              <a:endParaRPr lang="en-US" altLang="ko-KR" sz="2400" b="1" dirty="0">
                <a:ln>
                  <a:solidFill>
                    <a:schemeClr val="tx1"/>
                  </a:solidFill>
                </a:ln>
              </a:endParaRPr>
            </a:p>
            <a:p>
              <a:r>
                <a:rPr lang="ko-KR" altLang="en-US" sz="2400" b="1" dirty="0" smtClean="0">
                  <a:ln>
                    <a:solidFill>
                      <a:schemeClr val="tx1"/>
                    </a:solidFill>
                  </a:ln>
                </a:rPr>
                <a:t>이게 다 </a:t>
              </a:r>
              <a:r>
                <a:rPr lang="ko-KR" altLang="en-US" sz="2400" b="1" dirty="0" err="1" smtClean="0">
                  <a:ln>
                    <a:solidFill>
                      <a:schemeClr val="tx1"/>
                    </a:solidFill>
                  </a:ln>
                </a:rPr>
                <a:t>어딘데</a:t>
              </a:r>
              <a:r>
                <a:rPr lang="ko-KR" altLang="en-US" sz="2400" b="1" dirty="0">
                  <a:ln>
                    <a:solidFill>
                      <a:schemeClr val="tx1"/>
                    </a:solidFill>
                  </a:ln>
                </a:rPr>
                <a:t>．．</a:t>
              </a:r>
              <a:endParaRPr lang="en-US" altLang="ko-KR" sz="2400" b="1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8BAE657-B912-CE69-D424-4B386E90A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1"/>
          <a:stretch/>
        </p:blipFill>
        <p:spPr>
          <a:xfrm>
            <a:off x="4769067" y="2078919"/>
            <a:ext cx="2644860" cy="2561781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grpSp>
        <p:nvGrpSpPr>
          <p:cNvPr id="2" name="그룹 1"/>
          <p:cNvGrpSpPr/>
          <p:nvPr/>
        </p:nvGrpSpPr>
        <p:grpSpPr>
          <a:xfrm>
            <a:off x="189778" y="1613139"/>
            <a:ext cx="4203192" cy="1463041"/>
            <a:chOff x="108857" y="1511122"/>
            <a:chExt cx="4232478" cy="1565059"/>
          </a:xfrm>
        </p:grpSpPr>
        <p:sp>
          <p:nvSpPr>
            <p:cNvPr id="8" name="말풍선: 타원형 7">
              <a:extLst>
                <a:ext uri="{FF2B5EF4-FFF2-40B4-BE49-F238E27FC236}">
                  <a16:creationId xmlns:a16="http://schemas.microsoft.com/office/drawing/2014/main" id="{54762CA6-2542-3CE4-31D5-80A9450676FB}"/>
                </a:ext>
              </a:extLst>
            </p:cNvPr>
            <p:cNvSpPr/>
            <p:nvPr/>
          </p:nvSpPr>
          <p:spPr>
            <a:xfrm>
              <a:off x="108857" y="1511122"/>
              <a:ext cx="4215105" cy="1565059"/>
            </a:xfrm>
            <a:custGeom>
              <a:avLst/>
              <a:gdLst>
                <a:gd name="connsiteX0" fmla="*/ 4404195 w 4215105"/>
                <a:gd name="connsiteY0" fmla="*/ 1592041 h 1565059"/>
                <a:gd name="connsiteX1" fmla="*/ 3878380 w 4215105"/>
                <a:gd name="connsiteY1" fmla="*/ 1507585 h 1565059"/>
                <a:gd name="connsiteX2" fmla="*/ 3331104 w 4215105"/>
                <a:gd name="connsiteY2" fmla="*/ 1419681 h 1565059"/>
                <a:gd name="connsiteX3" fmla="*/ 1764453 w 4215105"/>
                <a:gd name="connsiteY3" fmla="*/ 1554620 h 1565059"/>
                <a:gd name="connsiteX4" fmla="*/ 618910 w 4215105"/>
                <a:gd name="connsiteY4" fmla="*/ 228595 h 1565059"/>
                <a:gd name="connsiteX5" fmla="*/ 2343248 w 4215105"/>
                <a:gd name="connsiteY5" fmla="*/ 4908 h 1565059"/>
                <a:gd name="connsiteX6" fmla="*/ 3884839 w 4215105"/>
                <a:gd name="connsiteY6" fmla="*/ 1203102 h 1565059"/>
                <a:gd name="connsiteX7" fmla="*/ 4139323 w 4215105"/>
                <a:gd name="connsiteY7" fmla="*/ 1393682 h 1565059"/>
                <a:gd name="connsiteX8" fmla="*/ 4404195 w 4215105"/>
                <a:gd name="connsiteY8" fmla="*/ 1592041 h 156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5105" h="1565059" fill="none" extrusionOk="0">
                  <a:moveTo>
                    <a:pt x="4404195" y="1592041"/>
                  </a:moveTo>
                  <a:cubicBezTo>
                    <a:pt x="4167293" y="1565957"/>
                    <a:pt x="4127293" y="1531751"/>
                    <a:pt x="3878380" y="1507585"/>
                  </a:cubicBezTo>
                  <a:cubicBezTo>
                    <a:pt x="3629467" y="1483419"/>
                    <a:pt x="3459657" y="1433505"/>
                    <a:pt x="3331104" y="1419681"/>
                  </a:cubicBezTo>
                  <a:cubicBezTo>
                    <a:pt x="2846500" y="1680926"/>
                    <a:pt x="2305696" y="1599601"/>
                    <a:pt x="1764453" y="1554620"/>
                  </a:cubicBezTo>
                  <a:cubicBezTo>
                    <a:pt x="84288" y="1507933"/>
                    <a:pt x="-547829" y="667253"/>
                    <a:pt x="618910" y="228595"/>
                  </a:cubicBezTo>
                  <a:cubicBezTo>
                    <a:pt x="1200229" y="-66994"/>
                    <a:pt x="1686097" y="709"/>
                    <a:pt x="2343248" y="4908"/>
                  </a:cubicBezTo>
                  <a:cubicBezTo>
                    <a:pt x="4118072" y="-1676"/>
                    <a:pt x="4723960" y="888895"/>
                    <a:pt x="3884839" y="1203102"/>
                  </a:cubicBezTo>
                  <a:cubicBezTo>
                    <a:pt x="4012759" y="1293934"/>
                    <a:pt x="4047794" y="1334965"/>
                    <a:pt x="4139323" y="1393682"/>
                  </a:cubicBezTo>
                  <a:cubicBezTo>
                    <a:pt x="4230852" y="1452399"/>
                    <a:pt x="4327857" y="1534954"/>
                    <a:pt x="4404195" y="1592041"/>
                  </a:cubicBezTo>
                  <a:close/>
                </a:path>
                <a:path w="4215105" h="1565059" stroke="0" extrusionOk="0">
                  <a:moveTo>
                    <a:pt x="4404195" y="1592041"/>
                  </a:moveTo>
                  <a:cubicBezTo>
                    <a:pt x="4205796" y="1567886"/>
                    <a:pt x="4043944" y="1517491"/>
                    <a:pt x="3889111" y="1509308"/>
                  </a:cubicBezTo>
                  <a:cubicBezTo>
                    <a:pt x="3734278" y="1501125"/>
                    <a:pt x="3488986" y="1380629"/>
                    <a:pt x="3331104" y="1419681"/>
                  </a:cubicBezTo>
                  <a:cubicBezTo>
                    <a:pt x="2853548" y="1623812"/>
                    <a:pt x="2157570" y="1611800"/>
                    <a:pt x="1764453" y="1554620"/>
                  </a:cubicBezTo>
                  <a:cubicBezTo>
                    <a:pt x="-41687" y="1456473"/>
                    <a:pt x="-693216" y="433308"/>
                    <a:pt x="618910" y="228595"/>
                  </a:cubicBezTo>
                  <a:cubicBezTo>
                    <a:pt x="1090288" y="34857"/>
                    <a:pt x="1710754" y="-56856"/>
                    <a:pt x="2343248" y="4908"/>
                  </a:cubicBezTo>
                  <a:cubicBezTo>
                    <a:pt x="3856006" y="59018"/>
                    <a:pt x="4771209" y="852635"/>
                    <a:pt x="3884839" y="1203102"/>
                  </a:cubicBezTo>
                  <a:cubicBezTo>
                    <a:pt x="3963797" y="1220579"/>
                    <a:pt x="4092851" y="1365544"/>
                    <a:pt x="4149711" y="1401461"/>
                  </a:cubicBezTo>
                  <a:cubicBezTo>
                    <a:pt x="4206571" y="1437378"/>
                    <a:pt x="4309679" y="1523902"/>
                    <a:pt x="4404195" y="1592041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666699"/>
              </a:solidFill>
              <a:extLst>
                <a:ext uri="{C807C97D-BFC1-408E-A445-0C87EB9F89A2}">
                  <ask:lineSketchStyleProps xmlns="" xmlns:ask="http://schemas.microsoft.com/office/drawing/2018/sketchyshapes" sd="298466391">
                    <a:prstGeom prst="wedgeEllipseCallout">
                      <a:avLst>
                        <a:gd name="adj1" fmla="val 54486"/>
                        <a:gd name="adj2" fmla="val 5172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2B0345-472A-0142-78CE-D5A309A38022}"/>
                </a:ext>
              </a:extLst>
            </p:cNvPr>
            <p:cNvSpPr txBox="1"/>
            <p:nvPr/>
          </p:nvSpPr>
          <p:spPr>
            <a:xfrm>
              <a:off x="304481" y="1939708"/>
              <a:ext cx="403685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FF0000"/>
                    </a:solidFill>
                  </a:ln>
                  <a:solidFill>
                    <a:srgbClr val="CC0066"/>
                  </a:solidFill>
                </a:rPr>
                <a:t>빨강색</a:t>
              </a:r>
              <a:r>
                <a:rPr lang="ko-KR" altLang="en-US" sz="2000" b="1" dirty="0">
                  <a:ln>
                    <a:solidFill>
                      <a:schemeClr val="tx1"/>
                    </a:solidFill>
                  </a:ln>
                </a:rPr>
                <a:t>이　어디　정당이고　</a:t>
              </a:r>
              <a:endParaRPr lang="en-US" altLang="ko-KR" sz="2000" b="1" dirty="0">
                <a:ln>
                  <a:solidFill>
                    <a:schemeClr val="tx1"/>
                  </a:solidFill>
                </a:ln>
              </a:endParaRPr>
            </a:p>
            <a:p>
              <a:r>
                <a:rPr lang="ko-KR" altLang="en-US" sz="2000" b="1" dirty="0">
                  <a:ln>
                    <a:solidFill>
                      <a:srgbClr val="3333CC"/>
                    </a:solidFill>
                  </a:ln>
                  <a:solidFill>
                    <a:srgbClr val="3333CC"/>
                  </a:solidFill>
                </a:rPr>
                <a:t>파란색</a:t>
              </a:r>
              <a:r>
                <a:rPr lang="ko-KR" altLang="en-US" sz="2000" b="1" dirty="0">
                  <a:ln>
                    <a:solidFill>
                      <a:schemeClr val="tx1"/>
                    </a:solidFill>
                  </a:ln>
                </a:rPr>
                <a:t>이　어디　</a:t>
              </a:r>
              <a:r>
                <a:rPr lang="ko-KR" altLang="en-US" sz="2000" b="1" dirty="0" smtClean="0">
                  <a:ln>
                    <a:solidFill>
                      <a:schemeClr val="tx1"/>
                    </a:solidFill>
                  </a:ln>
                </a:rPr>
                <a:t>정당인데．．？</a:t>
              </a:r>
              <a:endParaRPr lang="en-US" altLang="ko-KR" sz="2000" b="1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5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993403" y="2951712"/>
            <a:ext cx="4214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VI. </a:t>
            </a:r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자료</a:t>
            </a:r>
            <a:endParaRPr lang="ko-KR" altLang="en-US" sz="36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7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FE57E39-1C59-4F56-B716-A3DE5D00A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24717"/>
              </p:ext>
            </p:extLst>
          </p:nvPr>
        </p:nvGraphicFramePr>
        <p:xfrm>
          <a:off x="582275" y="852186"/>
          <a:ext cx="11051994" cy="514279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17378">
                  <a:extLst>
                    <a:ext uri="{9D8B030D-6E8A-4147-A177-3AD203B41FA5}">
                      <a16:colId xmlns:a16="http://schemas.microsoft.com/office/drawing/2014/main" val="2050056880"/>
                    </a:ext>
                  </a:extLst>
                </a:gridCol>
                <a:gridCol w="10234616">
                  <a:extLst>
                    <a:ext uri="{9D8B030D-6E8A-4147-A177-3AD203B41FA5}">
                      <a16:colId xmlns:a16="http://schemas.microsoft.com/office/drawing/2014/main" val="2715129778"/>
                    </a:ext>
                  </a:extLst>
                </a:gridCol>
              </a:tblGrid>
              <a:tr h="903068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논문</a:t>
                      </a:r>
                      <a:endParaRPr lang="ko-KR" altLang="en-US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290756"/>
                  </a:ext>
                </a:extLst>
              </a:tr>
              <a:tr h="9030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50728"/>
                  </a:ext>
                </a:extLst>
              </a:tr>
              <a:tr h="9030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494285"/>
                  </a:ext>
                </a:extLst>
              </a:tr>
              <a:tr h="627458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기사</a:t>
                      </a:r>
                      <a:endParaRPr lang="ko-KR" altLang="en-US" sz="24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41519"/>
                  </a:ext>
                </a:extLst>
              </a:tr>
              <a:tr h="9030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055137"/>
                  </a:ext>
                </a:extLst>
              </a:tr>
              <a:tr h="9030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718180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24D591-C3ED-6A53-561D-2E6F613943DF}"/>
              </a:ext>
            </a:extLst>
          </p:cNvPr>
          <p:cNvGrpSpPr/>
          <p:nvPr/>
        </p:nvGrpSpPr>
        <p:grpSpPr>
          <a:xfrm>
            <a:off x="1421124" y="910172"/>
            <a:ext cx="10570783" cy="4876156"/>
            <a:chOff x="1683243" y="1155170"/>
            <a:chExt cx="10352103" cy="44113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5688A4-1F01-F89C-3FFB-1A5B6D23DD0B}"/>
                </a:ext>
              </a:extLst>
            </p:cNvPr>
            <p:cNvSpPr txBox="1"/>
            <p:nvPr/>
          </p:nvSpPr>
          <p:spPr>
            <a:xfrm>
              <a:off x="1683243" y="2818047"/>
              <a:ext cx="3767091" cy="6682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/>
                    </a:solidFill>
                  </a:ln>
                </a:rPr>
                <a:t>3) </a:t>
              </a:r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제</a:t>
              </a:r>
              <a:r>
                <a:rPr lang="en-US" altLang="ko-KR" sz="1400" dirty="0">
                  <a:ln>
                    <a:solidFill>
                      <a:schemeClr val="tx1"/>
                    </a:solidFill>
                  </a:ln>
                </a:rPr>
                <a:t>20</a:t>
              </a:r>
              <a:r>
                <a:rPr lang="ko-KR" altLang="en-US" sz="1400" dirty="0">
                  <a:ln>
                    <a:solidFill>
                      <a:schemeClr val="tx1"/>
                    </a:solidFill>
                  </a:ln>
                </a:rPr>
                <a:t>대 대통령선거 분석</a:t>
              </a:r>
              <a:endParaRPr lang="en-US" altLang="ko-KR" sz="1400" dirty="0">
                <a:ln>
                  <a:solidFill>
                    <a:schemeClr val="tx1"/>
                  </a:solidFill>
                </a:ln>
              </a:endParaRPr>
            </a:p>
            <a:p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   ＜</a:t>
              </a:r>
              <a:r>
                <a:rPr lang="ko-KR" altLang="en-US" sz="1400" dirty="0">
                  <a:ln>
                    <a:solidFill>
                      <a:schemeClr val="tx1"/>
                    </a:solidFill>
                  </a:ln>
                </a:rPr>
                <a:t>국회입법조사처＞</a:t>
              </a:r>
              <a:endParaRPr lang="en-US" altLang="ko-KR" sz="1400" dirty="0">
                <a:ln>
                  <a:solidFill>
                    <a:schemeClr val="tx1"/>
                  </a:solidFill>
                </a:ln>
              </a:endParaRPr>
            </a:p>
            <a:p>
              <a:r>
                <a:rPr lang="en-US" altLang="ko-KR" sz="1400" dirty="0" smtClean="0">
                  <a:ln>
                    <a:solidFill>
                      <a:schemeClr val="tx1"/>
                    </a:solidFill>
                  </a:ln>
                </a:rPr>
                <a:t>   2022</a:t>
              </a:r>
              <a:r>
                <a:rPr lang="en-US" altLang="ko-KR" sz="1400" dirty="0">
                  <a:ln>
                    <a:solidFill>
                      <a:schemeClr val="tx1"/>
                    </a:solidFill>
                  </a:ln>
                </a:rPr>
                <a:t>. 8. 26.</a:t>
              </a:r>
              <a:endParaRPr lang="ko-KR" altLang="en-US" sz="14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E8B4C2-83E0-7B62-DE0F-C6C40A9824DE}"/>
                </a:ext>
              </a:extLst>
            </p:cNvPr>
            <p:cNvSpPr txBox="1"/>
            <p:nvPr/>
          </p:nvSpPr>
          <p:spPr>
            <a:xfrm>
              <a:off x="1683243" y="4171841"/>
              <a:ext cx="10352103" cy="6960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b="0" i="0" dirty="0">
                  <a:solidFill>
                    <a:srgbClr val="8EB8E0"/>
                  </a:solidFill>
                  <a:effectLst/>
                  <a:hlinkClick r:id="rId2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https://fleishmanhillard.co.kr/2022/03/20%EB%8C%80-%EB%8C%80%EC%84%A0%EC%97%90%EC%84%9C-%EC%9D%BD%EC%96%B4-%EB%B3%B8-%EA%B5%AD%EB%AF%BC%EC%9D%98-%EB%A7%88%EC%9D%8C/</a:t>
              </a:r>
              <a:endParaRPr lang="en-US" altLang="ko-KR" sz="1400" b="0" i="0" dirty="0">
                <a:solidFill>
                  <a:srgbClr val="8EB8E0"/>
                </a:solidFill>
                <a:effectLst/>
              </a:endParaRPr>
            </a:p>
            <a:p>
              <a:pPr algn="l"/>
              <a:r>
                <a:rPr lang="en-US" altLang="ko-KR" sz="1600" b="1" i="0" dirty="0">
                  <a:ln>
                    <a:solidFill>
                      <a:schemeClr val="tx1"/>
                    </a:solidFill>
                  </a:ln>
                  <a:effectLst/>
                  <a:latin typeface="Whitney A"/>
                </a:rPr>
                <a:t>20</a:t>
              </a:r>
              <a:r>
                <a:rPr lang="ko-KR" altLang="en-US" sz="1600" b="1" i="0" dirty="0">
                  <a:ln>
                    <a:solidFill>
                      <a:schemeClr val="tx1"/>
                    </a:solidFill>
                  </a:ln>
                  <a:effectLst/>
                  <a:latin typeface="Whitney A"/>
                </a:rPr>
                <a:t>대 대선에서 읽어 본 국민의 마음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A037AA-762B-3CFE-7FF1-0C0006F17587}"/>
                </a:ext>
              </a:extLst>
            </p:cNvPr>
            <p:cNvSpPr txBox="1"/>
            <p:nvPr/>
          </p:nvSpPr>
          <p:spPr>
            <a:xfrm>
              <a:off x="1683243" y="5065330"/>
              <a:ext cx="7650332" cy="50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8EB8E0"/>
                  </a:solidFill>
                  <a:hlinkClick r:id="rId3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https://www.hani.co.kr/arti/politics/politics_general/1019522.html</a:t>
              </a:r>
              <a:endParaRPr lang="en-US" altLang="ko-KR" sz="1400" dirty="0">
                <a:solidFill>
                  <a:srgbClr val="8EB8E0"/>
                </a:solidFill>
              </a:endParaRPr>
            </a:p>
            <a:p>
              <a:r>
                <a:rPr lang="ko-KR" altLang="en-US" sz="1600" b="1" i="0" dirty="0" err="1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역대급</a:t>
              </a:r>
              <a:r>
                <a:rPr lang="ko-KR" altLang="en-US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 ‘</a:t>
              </a:r>
              <a:r>
                <a:rPr lang="ko-KR" altLang="en-US" sz="1600" b="1" i="0" dirty="0" err="1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비호감</a:t>
              </a:r>
              <a:r>
                <a:rPr lang="ko-KR" altLang="en-US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’ 대선</a:t>
              </a:r>
              <a:r>
                <a:rPr lang="en-US" altLang="ko-KR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, </a:t>
              </a:r>
              <a:r>
                <a:rPr lang="ko-KR" altLang="en-US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주목해야 할 관전 포인트 </a:t>
              </a:r>
              <a:r>
                <a:rPr lang="en-US" altLang="ko-KR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3</a:t>
              </a:r>
              <a:r>
                <a:rPr lang="ko-KR" altLang="en-US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가지</a:t>
              </a:r>
              <a:endParaRPr lang="ko-KR" altLang="en-US" sz="16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D802B3-FB66-94EA-2508-6D8CCAE5AD9E}"/>
                </a:ext>
              </a:extLst>
            </p:cNvPr>
            <p:cNvSpPr txBox="1"/>
            <p:nvPr/>
          </p:nvSpPr>
          <p:spPr>
            <a:xfrm>
              <a:off x="1683243" y="3578475"/>
              <a:ext cx="7037773" cy="50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i="0" dirty="0">
                  <a:solidFill>
                    <a:srgbClr val="8EB8E0"/>
                  </a:solidFill>
                  <a:effectLst/>
                  <a:hlinkClick r:id="rId4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https://www.hani.co.kr/arti/politics/politics_general/1034593.html</a:t>
              </a:r>
              <a:endParaRPr lang="en-US" altLang="ko-KR" sz="1400" i="0" dirty="0">
                <a:solidFill>
                  <a:srgbClr val="8EB8E0"/>
                </a:solidFill>
                <a:effectLst/>
              </a:endParaRPr>
            </a:p>
            <a:p>
              <a:r>
                <a:rPr lang="en-US" altLang="ko-KR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20</a:t>
              </a:r>
              <a:r>
                <a:rPr lang="ko-KR" altLang="en-US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대 대선</a:t>
              </a:r>
              <a:r>
                <a:rPr lang="en-US" altLang="ko-KR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…</a:t>
              </a:r>
              <a:r>
                <a:rPr lang="ko-KR" altLang="en-US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절묘한 민심</a:t>
              </a:r>
              <a:r>
                <a:rPr lang="en-US" altLang="ko-KR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, </a:t>
              </a:r>
              <a:r>
                <a:rPr lang="ko-KR" altLang="en-US" sz="1600" b="1" i="0" dirty="0">
                  <a:ln>
                    <a:solidFill>
                      <a:schemeClr val="tx1"/>
                    </a:solidFill>
                  </a:ln>
                  <a:effectLst/>
                  <a:latin typeface="AppleSDGothicNeo-Light"/>
                </a:rPr>
                <a:t>모두가 패자</a:t>
              </a:r>
              <a:endParaRPr lang="ko-KR" altLang="en-US" sz="16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F618B5-4BB2-14BC-54F4-4605028AF184}"/>
                </a:ext>
              </a:extLst>
            </p:cNvPr>
            <p:cNvSpPr txBox="1"/>
            <p:nvPr/>
          </p:nvSpPr>
          <p:spPr>
            <a:xfrm>
              <a:off x="1683243" y="2000202"/>
              <a:ext cx="6094520" cy="6682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/>
                    </a:solidFill>
                  </a:ln>
                  <a:latin typeface="NotoSansKR"/>
                </a:rPr>
                <a:t>2) </a:t>
              </a:r>
              <a:r>
                <a:rPr lang="ko-KR" altLang="en-US" sz="1400" b="0" i="0" dirty="0" smtClean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빅데이터로 </a:t>
              </a:r>
              <a:r>
                <a:rPr lang="ko-KR" altLang="en-US" sz="1400" b="0" i="0" dirty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선거 결과를 예측할 수 있을까</a:t>
              </a:r>
              <a:r>
                <a:rPr lang="en-US" altLang="ko-KR" sz="1400" b="0" i="0" dirty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?</a:t>
              </a:r>
              <a:r>
                <a:rPr lang="ko-KR" altLang="en-US" sz="1400" dirty="0">
                  <a:ln>
                    <a:solidFill>
                      <a:schemeClr val="tx1"/>
                    </a:solidFill>
                  </a:ln>
                </a:rPr>
                <a:t/>
              </a:r>
              <a:br>
                <a:rPr lang="ko-KR" altLang="en-US" sz="1400" dirty="0">
                  <a:ln>
                    <a:solidFill>
                      <a:schemeClr val="tx1"/>
                    </a:solidFill>
                  </a:ln>
                </a:rPr>
              </a:br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  </a:t>
              </a:r>
              <a:r>
                <a:rPr lang="ko-KR" altLang="en-US" sz="1200" dirty="0" smtClean="0">
                  <a:ln>
                    <a:solidFill>
                      <a:schemeClr val="tx1"/>
                    </a:solidFill>
                  </a:ln>
                </a:rPr>
                <a:t>  </a:t>
              </a:r>
              <a:r>
                <a:rPr lang="ko-KR" altLang="en-US" sz="1400" b="0" i="0" dirty="0" err="1" smtClean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조재근</a:t>
              </a:r>
              <a:r>
                <a:rPr lang="ko-KR" altLang="en-US" sz="1400" b="0" i="0" dirty="0" smtClean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 </a:t>
              </a:r>
              <a:r>
                <a:rPr lang="ko-KR" altLang="en-US" sz="1400" b="0" i="0" dirty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경성대 수학응용통계학부 교수</a:t>
              </a:r>
              <a:r>
                <a:rPr lang="ko-KR" altLang="en-US" sz="1400" dirty="0">
                  <a:ln>
                    <a:solidFill>
                      <a:schemeClr val="tx1"/>
                    </a:solidFill>
                  </a:ln>
                </a:rPr>
                <a:t/>
              </a:r>
              <a:br>
                <a:rPr lang="ko-KR" altLang="en-US" sz="1400" dirty="0">
                  <a:ln>
                    <a:solidFill>
                      <a:schemeClr val="tx1"/>
                    </a:solidFill>
                  </a:ln>
                </a:rPr>
              </a:br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   </a:t>
              </a:r>
              <a:r>
                <a:rPr lang="ko-KR" altLang="en-US" sz="1200" dirty="0" smtClean="0">
                  <a:ln>
                    <a:solidFill>
                      <a:schemeClr val="tx1"/>
                    </a:solidFill>
                  </a:ln>
                </a:rPr>
                <a:t> </a:t>
              </a:r>
              <a:r>
                <a:rPr lang="en-US" altLang="ko-KR" sz="1400" b="0" i="0" dirty="0" smtClean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(</a:t>
              </a:r>
              <a:r>
                <a:rPr lang="en-US" altLang="ko-KR" sz="1400" b="0" i="0" dirty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2018</a:t>
              </a:r>
              <a:r>
                <a:rPr lang="ko-KR" altLang="en-US" sz="1400" b="0" i="0" dirty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년 </a:t>
              </a:r>
              <a:r>
                <a:rPr lang="en-US" altLang="ko-KR" sz="1400" b="0" i="0" dirty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05</a:t>
              </a:r>
              <a:r>
                <a:rPr lang="ko-KR" altLang="en-US" sz="1400" b="0" i="0" dirty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월호 칼럼</a:t>
              </a:r>
              <a:r>
                <a:rPr lang="en-US" altLang="ko-KR" sz="1400" b="0" i="0" dirty="0">
                  <a:ln>
                    <a:solidFill>
                      <a:schemeClr val="tx1"/>
                    </a:solidFill>
                  </a:ln>
                  <a:effectLst/>
                  <a:latin typeface="NotoSansKR"/>
                </a:rPr>
                <a:t>)</a:t>
              </a:r>
              <a:endParaRPr lang="ko-KR" altLang="en-US" sz="14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0E1861-0753-14D5-7577-3405B2A3D9BA}"/>
                </a:ext>
              </a:extLst>
            </p:cNvPr>
            <p:cNvSpPr txBox="1"/>
            <p:nvPr/>
          </p:nvSpPr>
          <p:spPr>
            <a:xfrm>
              <a:off x="1683243" y="1155170"/>
              <a:ext cx="8901714" cy="6682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/>
                    </a:solidFill>
                  </a:ln>
                </a:rPr>
                <a:t>1 </a:t>
              </a:r>
              <a:r>
                <a:rPr lang="en-US" altLang="ko-KR" sz="1400" dirty="0" smtClean="0">
                  <a:ln>
                    <a:solidFill>
                      <a:schemeClr val="tx1"/>
                    </a:solidFill>
                  </a:ln>
                </a:rPr>
                <a:t>) </a:t>
              </a:r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사전 </a:t>
              </a:r>
              <a:r>
                <a:rPr lang="ko-KR" altLang="en-US" sz="1400" dirty="0">
                  <a:ln>
                    <a:solidFill>
                      <a:schemeClr val="tx1"/>
                    </a:solidFill>
                  </a:ln>
                </a:rPr>
                <a:t>태도 및 투표 의향과 실제 투표행동간 상관성 </a:t>
              </a:r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연구</a:t>
              </a:r>
              <a:endParaRPr lang="en-US" altLang="ko-KR" sz="1400" dirty="0" smtClean="0">
                <a:ln>
                  <a:solidFill>
                    <a:schemeClr val="tx1"/>
                  </a:solidFill>
                </a:ln>
              </a:endParaRPr>
            </a:p>
            <a:p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  </a:t>
              </a:r>
              <a:r>
                <a:rPr lang="ko-KR" altLang="en-US" sz="1000" dirty="0" smtClean="0">
                  <a:ln>
                    <a:solidFill>
                      <a:schemeClr val="tx1"/>
                    </a:solidFill>
                  </a:ln>
                </a:rPr>
                <a:t>  </a:t>
              </a:r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 </a:t>
              </a:r>
              <a:r>
                <a:rPr lang="en-US" altLang="ko-KR" sz="1400" dirty="0" smtClean="0">
                  <a:ln>
                    <a:solidFill>
                      <a:schemeClr val="tx1"/>
                    </a:solidFill>
                  </a:ln>
                </a:rPr>
                <a:t>A </a:t>
              </a:r>
              <a:r>
                <a:rPr lang="en-US" altLang="ko-KR" sz="1400" dirty="0">
                  <a:ln>
                    <a:solidFill>
                      <a:schemeClr val="tx1"/>
                    </a:solidFill>
                  </a:ln>
                </a:rPr>
                <a:t>Study on Correlation of Voting Behavior and Attitude and Vote Intention in the Poll Survey</a:t>
              </a:r>
            </a:p>
            <a:p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   </a:t>
              </a:r>
              <a:r>
                <a:rPr lang="ko-KR" altLang="en-US" sz="900" dirty="0" smtClean="0">
                  <a:ln>
                    <a:solidFill>
                      <a:schemeClr val="tx1"/>
                    </a:solidFill>
                  </a:ln>
                </a:rPr>
                <a:t>  </a:t>
              </a:r>
              <a:r>
                <a:rPr lang="ko-KR" altLang="en-US" sz="1400" dirty="0" smtClean="0">
                  <a:ln>
                    <a:solidFill>
                      <a:schemeClr val="tx1"/>
                    </a:solidFill>
                  </a:ln>
                </a:rPr>
                <a:t>조사연구</a:t>
              </a:r>
              <a:r>
                <a:rPr lang="en-US" altLang="ko-KR" sz="1400" dirty="0">
                  <a:ln>
                    <a:solidFill>
                      <a:schemeClr val="tx1"/>
                    </a:solidFill>
                  </a:ln>
                </a:rPr>
                <a:t>(2011. 03) </a:t>
              </a:r>
              <a:endParaRPr lang="ko-KR" altLang="en-US" sz="14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3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윤석열, 20대 한국 대통령에 당선... 1%포인트 내 초접전 끝 승리 - BBC News 코리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2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윤석열 대통령 당선, 5년만에 정권교체…“위대한 국민의 승리”｜동아일보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4607" r="3256" b="487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3039" y="2949014"/>
            <a:ext cx="8921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그런데</a:t>
            </a:r>
            <a:r>
              <a:rPr lang="en-US" altLang="ko-KR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sz="5400" dirty="0">
                <a:solidFill>
                  <a:srgbClr val="FFFF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MZ</a:t>
            </a:r>
            <a:r>
              <a:rPr lang="ko-KR" altLang="en-US" sz="5400" dirty="0">
                <a:solidFill>
                  <a:srgbClr val="FFFF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세대</a:t>
            </a:r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지지도는</a:t>
            </a:r>
            <a:r>
              <a:rPr lang="en-US" altLang="ko-KR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7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naeil.com/AttachFile/PREV/2022/03/10/00212004_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31" y="465826"/>
            <a:ext cx="3831324" cy="592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733667"/>
              </p:ext>
            </p:extLst>
          </p:nvPr>
        </p:nvGraphicFramePr>
        <p:xfrm>
          <a:off x="5524129" y="1780874"/>
          <a:ext cx="5757411" cy="2057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137">
                  <a:extLst>
                    <a:ext uri="{9D8B030D-6E8A-4147-A177-3AD203B41FA5}">
                      <a16:colId xmlns:a16="http://schemas.microsoft.com/office/drawing/2014/main" val="2550939570"/>
                    </a:ext>
                  </a:extLst>
                </a:gridCol>
                <a:gridCol w="1919137">
                  <a:extLst>
                    <a:ext uri="{9D8B030D-6E8A-4147-A177-3AD203B41FA5}">
                      <a16:colId xmlns:a16="http://schemas.microsoft.com/office/drawing/2014/main" val="3657981851"/>
                    </a:ext>
                  </a:extLst>
                </a:gridCol>
                <a:gridCol w="1919137">
                  <a:extLst>
                    <a:ext uri="{9D8B030D-6E8A-4147-A177-3AD203B41FA5}">
                      <a16:colId xmlns:a16="http://schemas.microsoft.com/office/drawing/2014/main" val="1005421085"/>
                    </a:ext>
                  </a:extLst>
                </a:gridCol>
              </a:tblGrid>
              <a:tr h="685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이재명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윤석열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37084"/>
                  </a:ext>
                </a:extLst>
              </a:tr>
              <a:tr h="685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36.3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58.7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926337"/>
                  </a:ext>
                </a:extLst>
              </a:tr>
              <a:tr h="685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58.0</a:t>
                      </a:r>
                      <a:endParaRPr lang="ko-KR" altLang="en-US" sz="2800" dirty="0">
                        <a:solidFill>
                          <a:srgbClr val="0070C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33.8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903935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1313855" y="2046804"/>
            <a:ext cx="2882899" cy="745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2" idx="1"/>
          </p:cNvCxnSpPr>
          <p:nvPr/>
        </p:nvCxnSpPr>
        <p:spPr>
          <a:xfrm>
            <a:off x="4196754" y="2419386"/>
            <a:ext cx="1327375" cy="390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0858" y="4313427"/>
            <a:ext cx="3029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왜 서로 다를까</a:t>
            </a:r>
            <a:r>
              <a:rPr lang="en-US" altLang="ko-KR" sz="32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96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941</Words>
  <Application>Microsoft Office PowerPoint</Application>
  <PresentationFormat>와이드스크린</PresentationFormat>
  <Paragraphs>226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AppleSDGothicNeo-Light</vt:lpstr>
      <vt:lpstr>NotoSansKR</vt:lpstr>
      <vt:lpstr>Whitney A</vt:lpstr>
      <vt:lpstr>맑은 고딕</vt:lpstr>
      <vt:lpstr>에스코어 드림 4 Regular</vt:lpstr>
      <vt:lpstr>에스코어 드림 6 Bold</vt:lpstr>
      <vt:lpstr>에스코어 드림 9 Black</vt:lpstr>
      <vt:lpstr>Arial</vt:lpstr>
      <vt:lpstr>Wingdings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YONSAI</cp:lastModifiedBy>
  <cp:revision>73</cp:revision>
  <dcterms:created xsi:type="dcterms:W3CDTF">2023-06-08T05:09:25Z</dcterms:created>
  <dcterms:modified xsi:type="dcterms:W3CDTF">2023-06-21T06:34:44Z</dcterms:modified>
</cp:coreProperties>
</file>